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571" r:id="rId2"/>
    <p:sldId id="366" r:id="rId3"/>
    <p:sldId id="367" r:id="rId4"/>
    <p:sldId id="368" r:id="rId5"/>
    <p:sldId id="369" r:id="rId6"/>
    <p:sldId id="514" r:id="rId7"/>
    <p:sldId id="515" r:id="rId8"/>
    <p:sldId id="370" r:id="rId9"/>
    <p:sldId id="371" r:id="rId10"/>
    <p:sldId id="372" r:id="rId11"/>
    <p:sldId id="373" r:id="rId12"/>
    <p:sldId id="374" r:id="rId13"/>
    <p:sldId id="375" r:id="rId14"/>
    <p:sldId id="376" r:id="rId15"/>
    <p:sldId id="377" r:id="rId16"/>
    <p:sldId id="378" r:id="rId17"/>
    <p:sldId id="379" r:id="rId18"/>
    <p:sldId id="380" r:id="rId19"/>
    <p:sldId id="394" r:id="rId20"/>
    <p:sldId id="597" r:id="rId21"/>
    <p:sldId id="556" r:id="rId22"/>
    <p:sldId id="603" r:id="rId23"/>
    <p:sldId id="584" r:id="rId24"/>
    <p:sldId id="585" r:id="rId25"/>
    <p:sldId id="586" r:id="rId26"/>
    <p:sldId id="587" r:id="rId27"/>
    <p:sldId id="588" r:id="rId28"/>
    <p:sldId id="589" r:id="rId29"/>
    <p:sldId id="590" r:id="rId30"/>
    <p:sldId id="591" r:id="rId31"/>
    <p:sldId id="592" r:id="rId32"/>
    <p:sldId id="593"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598" r:id="rId60"/>
    <p:sldId id="599" r:id="rId61"/>
    <p:sldId id="600" r:id="rId62"/>
    <p:sldId id="601" r:id="rId63"/>
    <p:sldId id="602" r:id="rId64"/>
    <p:sldId id="436" r:id="rId65"/>
    <p:sldId id="437" r:id="rId66"/>
    <p:sldId id="438" r:id="rId67"/>
    <p:sldId id="439" r:id="rId68"/>
    <p:sldId id="440" r:id="rId69"/>
    <p:sldId id="441" r:id="rId70"/>
    <p:sldId id="442" r:id="rId71"/>
    <p:sldId id="443" r:id="rId72"/>
    <p:sldId id="444" r:id="rId73"/>
    <p:sldId id="594" r:id="rId74"/>
    <p:sldId id="568" r:id="rId75"/>
    <p:sldId id="445" r:id="rId76"/>
    <p:sldId id="570" r:id="rId77"/>
    <p:sldId id="450" r:id="rId78"/>
    <p:sldId id="451" r:id="rId79"/>
    <p:sldId id="452" r:id="rId80"/>
    <p:sldId id="453" r:id="rId81"/>
    <p:sldId id="454" r:id="rId82"/>
    <p:sldId id="455" r:id="rId83"/>
    <p:sldId id="456" r:id="rId84"/>
    <p:sldId id="457" r:id="rId85"/>
    <p:sldId id="458" r:id="rId86"/>
    <p:sldId id="604" r:id="rId87"/>
    <p:sldId id="537" r:id="rId88"/>
    <p:sldId id="605" r:id="rId89"/>
    <p:sldId id="459" r:id="rId90"/>
    <p:sldId id="516" r:id="rId91"/>
    <p:sldId id="517" r:id="rId92"/>
    <p:sldId id="518" r:id="rId93"/>
    <p:sldId id="519" r:id="rId94"/>
    <p:sldId id="520" r:id="rId95"/>
    <p:sldId id="521" r:id="rId96"/>
    <p:sldId id="522" r:id="rId97"/>
    <p:sldId id="523" r:id="rId98"/>
    <p:sldId id="524" r:id="rId99"/>
    <p:sldId id="525" r:id="rId100"/>
    <p:sldId id="526" r:id="rId101"/>
    <p:sldId id="527" r:id="rId102"/>
    <p:sldId id="528" r:id="rId103"/>
    <p:sldId id="529" r:id="rId104"/>
    <p:sldId id="530" r:id="rId105"/>
    <p:sldId id="531" r:id="rId106"/>
    <p:sldId id="532" r:id="rId107"/>
    <p:sldId id="533" r:id="rId108"/>
    <p:sldId id="534" r:id="rId109"/>
    <p:sldId id="536" r:id="rId110"/>
    <p:sldId id="465" r:id="rId111"/>
    <p:sldId id="466" r:id="rId112"/>
    <p:sldId id="467" r:id="rId113"/>
    <p:sldId id="468" r:id="rId114"/>
    <p:sldId id="469" r:id="rId115"/>
    <p:sldId id="470" r:id="rId116"/>
    <p:sldId id="471" r:id="rId117"/>
    <p:sldId id="472" r:id="rId118"/>
    <p:sldId id="473" r:id="rId119"/>
    <p:sldId id="474" r:id="rId120"/>
    <p:sldId id="538" r:id="rId121"/>
    <p:sldId id="539" r:id="rId122"/>
    <p:sldId id="475" r:id="rId123"/>
    <p:sldId id="476" r:id="rId124"/>
    <p:sldId id="535" r:id="rId125"/>
    <p:sldId id="496" r:id="rId126"/>
    <p:sldId id="497" r:id="rId127"/>
    <p:sldId id="498" r:id="rId128"/>
    <p:sldId id="499" r:id="rId129"/>
    <p:sldId id="509" r:id="rId130"/>
    <p:sldId id="510" r:id="rId131"/>
    <p:sldId id="511" r:id="rId132"/>
    <p:sldId id="512" r:id="rId133"/>
    <p:sldId id="513" r:id="rId134"/>
    <p:sldId id="569" r:id="rId135"/>
    <p:sldId id="595" r:id="rId136"/>
    <p:sldId id="596" r:id="rId1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62" d="100"/>
          <a:sy n="62" d="100"/>
        </p:scale>
        <p:origin x="-111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night\Desktop\copiale\paper\cipher-letter-frequencies-horizont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Sheet1!$A$1:$A$86</c:f>
              <c:strCache>
                <c:ptCount val="86"/>
                <c:pt idx="0">
                  <c:v>^</c:v>
                </c:pt>
                <c:pt idx="1">
                  <c:v>|</c:v>
                </c:pt>
                <c:pt idx="2">
                  <c:v>z</c:v>
                </c:pt>
                <c:pt idx="3">
                  <c:v>G</c:v>
                </c:pt>
                <c:pt idx="4">
                  <c:v>-</c:v>
                </c:pt>
                <c:pt idx="5">
                  <c:v>C</c:v>
                </c:pt>
                <c:pt idx="6">
                  <c:v>Z</c:v>
                </c:pt>
                <c:pt idx="7">
                  <c:v>j</c:v>
                </c:pt>
                <c:pt idx="8">
                  <c:v>!</c:v>
                </c:pt>
                <c:pt idx="9">
                  <c:v>3</c:v>
                </c:pt>
                <c:pt idx="10">
                  <c:v>Y</c:v>
                </c:pt>
                <c:pt idx="11">
                  <c:v>)</c:v>
                </c:pt>
                <c:pt idx="12">
                  <c:v>U</c:v>
                </c:pt>
                <c:pt idx="13">
                  <c:v>y</c:v>
                </c:pt>
                <c:pt idx="14">
                  <c:v>+</c:v>
                </c:pt>
                <c:pt idx="15">
                  <c:v>O</c:v>
                </c:pt>
                <c:pt idx="16">
                  <c:v>F</c:v>
                </c:pt>
                <c:pt idx="17">
                  <c:v>H</c:v>
                </c:pt>
                <c:pt idx="18">
                  <c:v>=</c:v>
                </c:pt>
                <c:pt idx="19">
                  <c:v>:</c:v>
                </c:pt>
                <c:pt idx="20">
                  <c:v>I</c:v>
                </c:pt>
                <c:pt idx="21">
                  <c:v>&gt;</c:v>
                </c:pt>
                <c:pt idx="22">
                  <c:v>b</c:v>
                </c:pt>
                <c:pt idx="23">
                  <c:v>g</c:v>
                </c:pt>
                <c:pt idx="24">
                  <c:v>R</c:v>
                </c:pt>
                <c:pt idx="25">
                  <c:v>M</c:v>
                </c:pt>
                <c:pt idx="26">
                  <c:v>E</c:v>
                </c:pt>
                <c:pt idx="27">
                  <c:v>X</c:v>
                </c:pt>
                <c:pt idx="28">
                  <c:v>c</c:v>
                </c:pt>
                <c:pt idx="29">
                  <c:v>?</c:v>
                </c:pt>
                <c:pt idx="30">
                  <c:v>6</c:v>
                </c:pt>
                <c:pt idx="31">
                  <c:v>K</c:v>
                </c:pt>
                <c:pt idx="32">
                  <c:v>N</c:v>
                </c:pt>
                <c:pt idx="33">
                  <c:v>n</c:v>
                </c:pt>
                <c:pt idx="34">
                  <c:v>&lt;</c:v>
                </c:pt>
                <c:pt idx="35">
                  <c:v>/</c:v>
                </c:pt>
                <c:pt idx="36">
                  <c:v>Q</c:v>
                </c:pt>
                <c:pt idx="37">
                  <c:v>~</c:v>
                </c:pt>
                <c:pt idx="38">
                  <c:v>A</c:v>
                </c:pt>
                <c:pt idx="39">
                  <c:v>D</c:v>
                </c:pt>
                <c:pt idx="40">
                  <c:v>p</c:v>
                </c:pt>
                <c:pt idx="41">
                  <c:v>B</c:v>
                </c:pt>
                <c:pt idx="42">
                  <c:v>P</c:v>
                </c:pt>
                <c:pt idx="43">
                  <c:v>"</c:v>
                </c:pt>
                <c:pt idx="44">
                  <c:v>S</c:v>
                </c:pt>
                <c:pt idx="45">
                  <c:v>l</c:v>
                </c:pt>
                <c:pt idx="46">
                  <c:v>L</c:v>
                </c:pt>
                <c:pt idx="47">
                  <c:v>k</c:v>
                </c:pt>
                <c:pt idx="48">
                  <c:v>m</c:v>
                </c:pt>
                <c:pt idx="49">
                  <c:v>1</c:v>
                </c:pt>
                <c:pt idx="50">
                  <c:v>&amp;</c:v>
                </c:pt>
                <c:pt idx="51">
                  <c:v>e</c:v>
                </c:pt>
                <c:pt idx="52">
                  <c:v>5</c:v>
                </c:pt>
                <c:pt idx="53">
                  <c:v>f</c:v>
                </c:pt>
                <c:pt idx="54">
                  <c:v>v</c:v>
                </c:pt>
                <c:pt idx="55">
                  <c:v>h</c:v>
                </c:pt>
                <c:pt idx="56">
                  <c:v>r</c:v>
                </c:pt>
                <c:pt idx="57">
                  <c:v>J</c:v>
                </c:pt>
                <c:pt idx="58">
                  <c:v>7</c:v>
                </c:pt>
                <c:pt idx="59">
                  <c:v>i</c:v>
                </c:pt>
                <c:pt idx="60">
                  <c:v>T</c:v>
                </c:pt>
                <c:pt idx="61">
                  <c:v>s</c:v>
                </c:pt>
                <c:pt idx="62">
                  <c:v>o</c:v>
                </c:pt>
                <c:pt idx="63">
                  <c:v>]</c:v>
                </c:pt>
                <c:pt idx="64">
                  <c:v>a</c:v>
                </c:pt>
                <c:pt idx="65">
                  <c:v>t</c:v>
                </c:pt>
                <c:pt idx="66">
                  <c:v>d</c:v>
                </c:pt>
                <c:pt idx="67">
                  <c:v>u</c:v>
                </c:pt>
                <c:pt idx="68">
                  <c:v>8</c:v>
                </c:pt>
                <c:pt idx="69">
                  <c:v>9</c:v>
                </c:pt>
                <c:pt idx="70">
                  <c:v>[</c:v>
                </c:pt>
                <c:pt idx="71">
                  <c:v>0</c:v>
                </c:pt>
                <c:pt idx="72">
                  <c:v>w</c:v>
                </c:pt>
                <c:pt idx="73">
                  <c:v>_</c:v>
                </c:pt>
                <c:pt idx="74">
                  <c:v>W</c:v>
                </c:pt>
                <c:pt idx="75">
                  <c:v>4</c:v>
                </c:pt>
                <c:pt idx="76">
                  <c:v>q</c:v>
                </c:pt>
                <c:pt idx="77">
                  <c:v>@</c:v>
                </c:pt>
                <c:pt idx="78">
                  <c:v>x</c:v>
                </c:pt>
                <c:pt idx="79">
                  <c:v>2</c:v>
                </c:pt>
                <c:pt idx="80">
                  <c:v>#</c:v>
                </c:pt>
                <c:pt idx="81">
                  <c:v>,</c:v>
                </c:pt>
                <c:pt idx="82">
                  <c:v>`</c:v>
                </c:pt>
                <c:pt idx="83">
                  <c:v>\</c:v>
                </c:pt>
                <c:pt idx="84">
                  <c:v>*</c:v>
                </c:pt>
                <c:pt idx="85">
                  <c:v>%</c:v>
                </c:pt>
              </c:strCache>
            </c:strRef>
          </c:cat>
          <c:val>
            <c:numRef>
              <c:f>Sheet1!$B$1:$B$86</c:f>
              <c:numCache>
                <c:formatCode>General</c:formatCode>
                <c:ptCount val="86"/>
                <c:pt idx="0">
                  <c:v>412</c:v>
                </c:pt>
                <c:pt idx="1">
                  <c:v>391</c:v>
                </c:pt>
                <c:pt idx="2">
                  <c:v>359</c:v>
                </c:pt>
                <c:pt idx="3">
                  <c:v>346</c:v>
                </c:pt>
                <c:pt idx="4">
                  <c:v>333</c:v>
                </c:pt>
                <c:pt idx="5">
                  <c:v>298</c:v>
                </c:pt>
                <c:pt idx="6">
                  <c:v>269</c:v>
                </c:pt>
                <c:pt idx="7">
                  <c:v>257</c:v>
                </c:pt>
                <c:pt idx="8">
                  <c:v>257</c:v>
                </c:pt>
                <c:pt idx="9">
                  <c:v>255</c:v>
                </c:pt>
                <c:pt idx="10">
                  <c:v>250</c:v>
                </c:pt>
                <c:pt idx="11">
                  <c:v>222</c:v>
                </c:pt>
                <c:pt idx="12">
                  <c:v>218</c:v>
                </c:pt>
                <c:pt idx="13">
                  <c:v>216</c:v>
                </c:pt>
                <c:pt idx="14">
                  <c:v>214</c:v>
                </c:pt>
                <c:pt idx="15">
                  <c:v>214</c:v>
                </c:pt>
                <c:pt idx="16">
                  <c:v>208</c:v>
                </c:pt>
                <c:pt idx="17">
                  <c:v>207</c:v>
                </c:pt>
                <c:pt idx="18">
                  <c:v>202</c:v>
                </c:pt>
                <c:pt idx="19">
                  <c:v>196</c:v>
                </c:pt>
                <c:pt idx="20">
                  <c:v>195</c:v>
                </c:pt>
                <c:pt idx="21">
                  <c:v>187</c:v>
                </c:pt>
                <c:pt idx="22">
                  <c:v>181</c:v>
                </c:pt>
                <c:pt idx="23">
                  <c:v>180</c:v>
                </c:pt>
                <c:pt idx="24">
                  <c:v>177</c:v>
                </c:pt>
                <c:pt idx="25">
                  <c:v>162</c:v>
                </c:pt>
                <c:pt idx="26">
                  <c:v>161</c:v>
                </c:pt>
                <c:pt idx="27">
                  <c:v>159</c:v>
                </c:pt>
                <c:pt idx="28">
                  <c:v>158</c:v>
                </c:pt>
                <c:pt idx="29">
                  <c:v>158</c:v>
                </c:pt>
                <c:pt idx="30">
                  <c:v>154</c:v>
                </c:pt>
                <c:pt idx="31">
                  <c:v>151</c:v>
                </c:pt>
                <c:pt idx="32">
                  <c:v>149</c:v>
                </c:pt>
                <c:pt idx="33">
                  <c:v>146</c:v>
                </c:pt>
                <c:pt idx="34">
                  <c:v>140</c:v>
                </c:pt>
                <c:pt idx="35">
                  <c:v>140</c:v>
                </c:pt>
                <c:pt idx="36">
                  <c:v>139</c:v>
                </c:pt>
                <c:pt idx="37">
                  <c:v>136</c:v>
                </c:pt>
                <c:pt idx="38">
                  <c:v>134</c:v>
                </c:pt>
                <c:pt idx="39">
                  <c:v>133</c:v>
                </c:pt>
                <c:pt idx="40">
                  <c:v>131</c:v>
                </c:pt>
                <c:pt idx="41">
                  <c:v>131</c:v>
                </c:pt>
                <c:pt idx="42">
                  <c:v>118</c:v>
                </c:pt>
                <c:pt idx="43">
                  <c:v>117</c:v>
                </c:pt>
                <c:pt idx="44">
                  <c:v>98</c:v>
                </c:pt>
                <c:pt idx="45">
                  <c:v>96</c:v>
                </c:pt>
                <c:pt idx="46">
                  <c:v>96</c:v>
                </c:pt>
                <c:pt idx="47">
                  <c:v>82</c:v>
                </c:pt>
                <c:pt idx="48">
                  <c:v>81</c:v>
                </c:pt>
                <c:pt idx="49">
                  <c:v>74</c:v>
                </c:pt>
                <c:pt idx="50">
                  <c:v>73</c:v>
                </c:pt>
                <c:pt idx="51">
                  <c:v>73</c:v>
                </c:pt>
                <c:pt idx="52">
                  <c:v>71</c:v>
                </c:pt>
                <c:pt idx="53">
                  <c:v>68</c:v>
                </c:pt>
                <c:pt idx="54">
                  <c:v>65</c:v>
                </c:pt>
                <c:pt idx="55">
                  <c:v>65</c:v>
                </c:pt>
                <c:pt idx="56">
                  <c:v>64</c:v>
                </c:pt>
                <c:pt idx="57">
                  <c:v>59</c:v>
                </c:pt>
                <c:pt idx="58">
                  <c:v>58</c:v>
                </c:pt>
                <c:pt idx="59">
                  <c:v>56</c:v>
                </c:pt>
                <c:pt idx="60">
                  <c:v>56</c:v>
                </c:pt>
                <c:pt idx="61">
                  <c:v>53</c:v>
                </c:pt>
                <c:pt idx="62">
                  <c:v>51</c:v>
                </c:pt>
                <c:pt idx="63">
                  <c:v>49</c:v>
                </c:pt>
                <c:pt idx="64">
                  <c:v>48</c:v>
                </c:pt>
                <c:pt idx="65">
                  <c:v>45</c:v>
                </c:pt>
                <c:pt idx="66">
                  <c:v>43</c:v>
                </c:pt>
                <c:pt idx="67">
                  <c:v>40</c:v>
                </c:pt>
                <c:pt idx="68">
                  <c:v>39</c:v>
                </c:pt>
                <c:pt idx="69">
                  <c:v>36</c:v>
                </c:pt>
                <c:pt idx="70">
                  <c:v>30</c:v>
                </c:pt>
                <c:pt idx="71">
                  <c:v>30</c:v>
                </c:pt>
                <c:pt idx="72">
                  <c:v>26</c:v>
                </c:pt>
                <c:pt idx="73">
                  <c:v>26</c:v>
                </c:pt>
                <c:pt idx="74">
                  <c:v>26</c:v>
                </c:pt>
                <c:pt idx="75">
                  <c:v>20</c:v>
                </c:pt>
                <c:pt idx="76">
                  <c:v>19</c:v>
                </c:pt>
                <c:pt idx="77">
                  <c:v>15</c:v>
                </c:pt>
                <c:pt idx="78">
                  <c:v>13</c:v>
                </c:pt>
                <c:pt idx="79">
                  <c:v>11</c:v>
                </c:pt>
                <c:pt idx="80">
                  <c:v>7</c:v>
                </c:pt>
                <c:pt idx="81">
                  <c:v>7</c:v>
                </c:pt>
                <c:pt idx="82">
                  <c:v>4</c:v>
                </c:pt>
                <c:pt idx="83">
                  <c:v>2</c:v>
                </c:pt>
                <c:pt idx="84">
                  <c:v>1</c:v>
                </c:pt>
                <c:pt idx="85">
                  <c:v>1</c:v>
                </c:pt>
              </c:numCache>
            </c:numRef>
          </c:val>
        </c:ser>
        <c:dLbls>
          <c:showLegendKey val="0"/>
          <c:showVal val="0"/>
          <c:showCatName val="0"/>
          <c:showSerName val="0"/>
          <c:showPercent val="0"/>
          <c:showBubbleSize val="0"/>
        </c:dLbls>
        <c:gapWidth val="150"/>
        <c:axId val="47849472"/>
        <c:axId val="47851008"/>
      </c:barChart>
      <c:catAx>
        <c:axId val="47849472"/>
        <c:scaling>
          <c:orientation val="minMax"/>
        </c:scaling>
        <c:delete val="0"/>
        <c:axPos val="b"/>
        <c:majorTickMark val="out"/>
        <c:minorTickMark val="none"/>
        <c:tickLblPos val="nextTo"/>
        <c:txPr>
          <a:bodyPr/>
          <a:lstStyle/>
          <a:p>
            <a:pPr>
              <a:defRPr>
                <a:latin typeface="Copiale" pitchFamily="2" charset="0"/>
              </a:defRPr>
            </a:pPr>
            <a:endParaRPr lang="en-US"/>
          </a:p>
        </c:txPr>
        <c:crossAx val="47851008"/>
        <c:crosses val="autoZero"/>
        <c:auto val="1"/>
        <c:lblAlgn val="ctr"/>
        <c:lblOffset val="100"/>
        <c:tickLblSkip val="1"/>
        <c:noMultiLvlLbl val="0"/>
      </c:catAx>
      <c:valAx>
        <c:axId val="47851008"/>
        <c:scaling>
          <c:orientation val="minMax"/>
          <c:max val="450"/>
          <c:min val="0"/>
        </c:scaling>
        <c:delete val="0"/>
        <c:axPos val="l"/>
        <c:majorGridlines/>
        <c:numFmt formatCode="General" sourceLinked="1"/>
        <c:majorTickMark val="out"/>
        <c:minorTickMark val="none"/>
        <c:tickLblPos val="nextTo"/>
        <c:crossAx val="478494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Sheet1!$D$1:$D$25</c:f>
              <c:strCache>
                <c:ptCount val="25"/>
                <c:pt idx="0">
                  <c:v>B</c:v>
                </c:pt>
                <c:pt idx="1">
                  <c:v>D</c:v>
                </c:pt>
                <c:pt idx="2">
                  <c:v>J</c:v>
                </c:pt>
                <c:pt idx="3">
                  <c:v>K</c:v>
                </c:pt>
                <c:pt idx="4">
                  <c:v>M</c:v>
                </c:pt>
                <c:pt idx="5">
                  <c:v>N</c:v>
                </c:pt>
                <c:pt idx="6">
                  <c:v>P</c:v>
                </c:pt>
                <c:pt idx="7">
                  <c:v>Q</c:v>
                </c:pt>
                <c:pt idx="8">
                  <c:v>V</c:v>
                </c:pt>
                <c:pt idx="9">
                  <c:v>W</c:v>
                </c:pt>
                <c:pt idx="10">
                  <c:v>X</c:v>
                </c:pt>
                <c:pt idx="11">
                  <c:v>L</c:v>
                </c:pt>
                <c:pt idx="12">
                  <c:v>R</c:v>
                </c:pt>
                <c:pt idx="13">
                  <c:v>C</c:v>
                </c:pt>
                <c:pt idx="14">
                  <c:v>F</c:v>
                </c:pt>
                <c:pt idx="15">
                  <c:v>G</c:v>
                </c:pt>
                <c:pt idx="16">
                  <c:v>T</c:v>
                </c:pt>
                <c:pt idx="17">
                  <c:v>H</c:v>
                </c:pt>
                <c:pt idx="18">
                  <c:v>S</c:v>
                </c:pt>
                <c:pt idx="19">
                  <c:v>Y</c:v>
                </c:pt>
                <c:pt idx="20">
                  <c:v>U</c:v>
                </c:pt>
                <c:pt idx="21">
                  <c:v>E</c:v>
                </c:pt>
                <c:pt idx="22">
                  <c:v>O</c:v>
                </c:pt>
                <c:pt idx="23">
                  <c:v>A</c:v>
                </c:pt>
                <c:pt idx="24">
                  <c:v>I</c:v>
                </c:pt>
              </c:strCache>
            </c:strRef>
          </c:cat>
          <c:val>
            <c:numRef>
              <c:f>Sheet1!$E$1:$E$25</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4.5400000000000491E-4</c:v>
                </c:pt>
                <c:pt idx="12">
                  <c:v>5.9900000000000643E-4</c:v>
                </c:pt>
                <c:pt idx="13">
                  <c:v>7.5500000000000664E-4</c:v>
                </c:pt>
                <c:pt idx="14">
                  <c:v>8.5300000000000566E-4</c:v>
                </c:pt>
                <c:pt idx="15">
                  <c:v>8.7800000000000248E-4</c:v>
                </c:pt>
                <c:pt idx="16">
                  <c:v>1.0390000000000041E-3</c:v>
                </c:pt>
                <c:pt idx="17">
                  <c:v>4.0310000000000458E-3</c:v>
                </c:pt>
                <c:pt idx="18">
                  <c:v>1.0866000000000021E-2</c:v>
                </c:pt>
                <c:pt idx="19">
                  <c:v>0.41940800000000195</c:v>
                </c:pt>
                <c:pt idx="20">
                  <c:v>0.78126899999999622</c:v>
                </c:pt>
                <c:pt idx="21">
                  <c:v>0.97509100000000204</c:v>
                </c:pt>
                <c:pt idx="22">
                  <c:v>0.99549900000000002</c:v>
                </c:pt>
                <c:pt idx="23">
                  <c:v>0.99734699999999576</c:v>
                </c:pt>
                <c:pt idx="24">
                  <c:v>0.99975599999999998</c:v>
                </c:pt>
              </c:numCache>
            </c:numRef>
          </c:val>
        </c:ser>
        <c:dLbls>
          <c:showLegendKey val="0"/>
          <c:showVal val="0"/>
          <c:showCatName val="0"/>
          <c:showSerName val="0"/>
          <c:showPercent val="0"/>
          <c:showBubbleSize val="0"/>
        </c:dLbls>
        <c:gapWidth val="150"/>
        <c:axId val="47905024"/>
        <c:axId val="47775744"/>
      </c:barChart>
      <c:catAx>
        <c:axId val="47905024"/>
        <c:scaling>
          <c:orientation val="minMax"/>
        </c:scaling>
        <c:delete val="0"/>
        <c:axPos val="b"/>
        <c:majorTickMark val="out"/>
        <c:minorTickMark val="none"/>
        <c:tickLblPos val="nextTo"/>
        <c:crossAx val="47775744"/>
        <c:crosses val="autoZero"/>
        <c:auto val="1"/>
        <c:lblAlgn val="ctr"/>
        <c:lblOffset val="100"/>
        <c:noMultiLvlLbl val="0"/>
      </c:catAx>
      <c:valAx>
        <c:axId val="47775744"/>
        <c:scaling>
          <c:orientation val="minMax"/>
          <c:max val="1"/>
        </c:scaling>
        <c:delete val="0"/>
        <c:axPos val="l"/>
        <c:majorGridlines/>
        <c:numFmt formatCode="General" sourceLinked="1"/>
        <c:majorTickMark val="out"/>
        <c:minorTickMark val="none"/>
        <c:tickLblPos val="nextTo"/>
        <c:crossAx val="4790502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Sheet1!$A$1:$A$35</c:f>
              <c:strCache>
                <c:ptCount val="35"/>
                <c:pt idx="0">
                  <c:v>0</c:v>
                </c:pt>
                <c:pt idx="1">
                  <c:v>1</c:v>
                </c:pt>
                <c:pt idx="2">
                  <c:v>4</c:v>
                </c:pt>
                <c:pt idx="3">
                  <c:v>S</c:v>
                </c:pt>
                <c:pt idx="4">
                  <c:v>W</c:v>
                </c:pt>
                <c:pt idx="5">
                  <c:v>Y</c:v>
                </c:pt>
                <c:pt idx="6">
                  <c:v>X</c:v>
                </c:pt>
                <c:pt idx="7">
                  <c:v>Q</c:v>
                </c:pt>
                <c:pt idx="8">
                  <c:v>C</c:v>
                </c:pt>
                <c:pt idx="9">
                  <c:v>A</c:v>
                </c:pt>
                <c:pt idx="10">
                  <c:v>F</c:v>
                </c:pt>
                <c:pt idx="11">
                  <c:v>P</c:v>
                </c:pt>
                <c:pt idx="12">
                  <c:v>B</c:v>
                </c:pt>
                <c:pt idx="13">
                  <c:v>I</c:v>
                </c:pt>
                <c:pt idx="14">
                  <c:v>O</c:v>
                </c:pt>
                <c:pt idx="15">
                  <c:v>8</c:v>
                </c:pt>
                <c:pt idx="16">
                  <c:v>V</c:v>
                </c:pt>
                <c:pt idx="17">
                  <c:v>*</c:v>
                </c:pt>
                <c:pt idx="18">
                  <c:v>2</c:v>
                </c:pt>
                <c:pt idx="19">
                  <c:v>H</c:v>
                </c:pt>
                <c:pt idx="20">
                  <c:v>E</c:v>
                </c:pt>
                <c:pt idx="21">
                  <c:v>G</c:v>
                </c:pt>
                <c:pt idx="22">
                  <c:v>T</c:v>
                </c:pt>
                <c:pt idx="23">
                  <c:v>R</c:v>
                </c:pt>
                <c:pt idx="24">
                  <c:v>K</c:v>
                </c:pt>
                <c:pt idx="25">
                  <c:v>U</c:v>
                </c:pt>
                <c:pt idx="26">
                  <c:v>6</c:v>
                </c:pt>
                <c:pt idx="27">
                  <c:v>J</c:v>
                </c:pt>
                <c:pt idx="28">
                  <c:v>D</c:v>
                </c:pt>
                <c:pt idx="29">
                  <c:v>9</c:v>
                </c:pt>
                <c:pt idx="30">
                  <c:v>3</c:v>
                </c:pt>
                <c:pt idx="31">
                  <c:v>N</c:v>
                </c:pt>
                <c:pt idx="32">
                  <c:v>M</c:v>
                </c:pt>
                <c:pt idx="33">
                  <c:v>5</c:v>
                </c:pt>
                <c:pt idx="34">
                  <c:v>L</c:v>
                </c:pt>
              </c:strCache>
            </c:strRef>
          </c:cat>
          <c:val>
            <c:numRef>
              <c:f>Sheet1!$B$1:$B$35</c:f>
              <c:numCache>
                <c:formatCode>General</c:formatCode>
                <c:ptCount val="35"/>
                <c:pt idx="0">
                  <c:v>0</c:v>
                </c:pt>
                <c:pt idx="1">
                  <c:v>0</c:v>
                </c:pt>
                <c:pt idx="2">
                  <c:v>0</c:v>
                </c:pt>
                <c:pt idx="3">
                  <c:v>0</c:v>
                </c:pt>
                <c:pt idx="4">
                  <c:v>0</c:v>
                </c:pt>
                <c:pt idx="5">
                  <c:v>0</c:v>
                </c:pt>
                <c:pt idx="6">
                  <c:v>1.1010000000000041E-3</c:v>
                </c:pt>
                <c:pt idx="7">
                  <c:v>2.1050000000000092E-3</c:v>
                </c:pt>
                <c:pt idx="8">
                  <c:v>3.2140000000000207E-3</c:v>
                </c:pt>
                <c:pt idx="9">
                  <c:v>5.0420000000000013E-3</c:v>
                </c:pt>
                <c:pt idx="10">
                  <c:v>6.3829999999999998E-3</c:v>
                </c:pt>
                <c:pt idx="11">
                  <c:v>8.5090000000000027E-3</c:v>
                </c:pt>
                <c:pt idx="12">
                  <c:v>1.7693E-2</c:v>
                </c:pt>
                <c:pt idx="13">
                  <c:v>1.8987000000000021E-2</c:v>
                </c:pt>
                <c:pt idx="14">
                  <c:v>4.3269999999999996E-2</c:v>
                </c:pt>
                <c:pt idx="15">
                  <c:v>4.5478999999999999E-2</c:v>
                </c:pt>
                <c:pt idx="16">
                  <c:v>5.5684000000000004E-2</c:v>
                </c:pt>
                <c:pt idx="17">
                  <c:v>0.192748000000001</c:v>
                </c:pt>
                <c:pt idx="18">
                  <c:v>0.46916100000000011</c:v>
                </c:pt>
                <c:pt idx="19">
                  <c:v>0.5</c:v>
                </c:pt>
                <c:pt idx="20">
                  <c:v>0.56240999999999997</c:v>
                </c:pt>
                <c:pt idx="21">
                  <c:v>0.61290299999999998</c:v>
                </c:pt>
                <c:pt idx="22">
                  <c:v>0.78172600000000003</c:v>
                </c:pt>
                <c:pt idx="23">
                  <c:v>0.78335299999999553</c:v>
                </c:pt>
                <c:pt idx="24">
                  <c:v>0.86538499999999996</c:v>
                </c:pt>
                <c:pt idx="25">
                  <c:v>0.87162200000000423</c:v>
                </c:pt>
                <c:pt idx="26">
                  <c:v>0.89583299999999622</c:v>
                </c:pt>
                <c:pt idx="27">
                  <c:v>0.95411100000000004</c:v>
                </c:pt>
                <c:pt idx="28">
                  <c:v>0.96178300000000005</c:v>
                </c:pt>
                <c:pt idx="29">
                  <c:v>0.96629799999999999</c:v>
                </c:pt>
                <c:pt idx="30">
                  <c:v>0.96794899999999995</c:v>
                </c:pt>
                <c:pt idx="31">
                  <c:v>0.98230599999999957</c:v>
                </c:pt>
                <c:pt idx="32">
                  <c:v>0.9921489999999995</c:v>
                </c:pt>
                <c:pt idx="33">
                  <c:v>1</c:v>
                </c:pt>
                <c:pt idx="34">
                  <c:v>1</c:v>
                </c:pt>
              </c:numCache>
            </c:numRef>
          </c:val>
        </c:ser>
        <c:dLbls>
          <c:showLegendKey val="0"/>
          <c:showVal val="0"/>
          <c:showCatName val="0"/>
          <c:showSerName val="0"/>
          <c:showPercent val="0"/>
          <c:showBubbleSize val="0"/>
        </c:dLbls>
        <c:gapWidth val="150"/>
        <c:axId val="47782912"/>
        <c:axId val="47796992"/>
      </c:barChart>
      <c:catAx>
        <c:axId val="47782912"/>
        <c:scaling>
          <c:orientation val="minMax"/>
        </c:scaling>
        <c:delete val="0"/>
        <c:axPos val="b"/>
        <c:majorTickMark val="out"/>
        <c:minorTickMark val="none"/>
        <c:tickLblPos val="nextTo"/>
        <c:crossAx val="47796992"/>
        <c:crosses val="autoZero"/>
        <c:auto val="1"/>
        <c:lblAlgn val="ctr"/>
        <c:lblOffset val="100"/>
        <c:noMultiLvlLbl val="0"/>
      </c:catAx>
      <c:valAx>
        <c:axId val="47796992"/>
        <c:scaling>
          <c:orientation val="minMax"/>
          <c:max val="1"/>
        </c:scaling>
        <c:delete val="0"/>
        <c:axPos val="l"/>
        <c:majorGridlines/>
        <c:numFmt formatCode="General" sourceLinked="1"/>
        <c:majorTickMark val="out"/>
        <c:minorTickMark val="none"/>
        <c:tickLblPos val="nextTo"/>
        <c:crossAx val="4778291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v>
                </c:pt>
              </c:strCache>
            </c:strRef>
          </c:tx>
          <c:invertIfNegative val="0"/>
          <c:val>
            <c:numRef>
              <c:f>Sheet1!$B$2:$B$226</c:f>
              <c:numCache>
                <c:formatCode>General</c:formatCode>
                <c:ptCount val="225"/>
                <c:pt idx="0">
                  <c:v>212</c:v>
                </c:pt>
                <c:pt idx="1">
                  <c:v>90</c:v>
                </c:pt>
                <c:pt idx="2">
                  <c:v>99</c:v>
                </c:pt>
                <c:pt idx="3">
                  <c:v>61</c:v>
                </c:pt>
                <c:pt idx="4">
                  <c:v>89</c:v>
                </c:pt>
                <c:pt idx="5">
                  <c:v>83</c:v>
                </c:pt>
                <c:pt idx="6">
                  <c:v>64</c:v>
                </c:pt>
                <c:pt idx="7">
                  <c:v>83</c:v>
                </c:pt>
                <c:pt idx="8">
                  <c:v>56</c:v>
                </c:pt>
                <c:pt idx="9">
                  <c:v>45</c:v>
                </c:pt>
                <c:pt idx="10">
                  <c:v>85</c:v>
                </c:pt>
                <c:pt idx="11">
                  <c:v>115</c:v>
                </c:pt>
                <c:pt idx="12">
                  <c:v>62</c:v>
                </c:pt>
                <c:pt idx="13">
                  <c:v>73</c:v>
                </c:pt>
                <c:pt idx="14">
                  <c:v>134</c:v>
                </c:pt>
                <c:pt idx="15">
                  <c:v>119</c:v>
                </c:pt>
                <c:pt idx="16">
                  <c:v>82</c:v>
                </c:pt>
                <c:pt idx="17">
                  <c:v>84</c:v>
                </c:pt>
                <c:pt idx="18">
                  <c:v>92</c:v>
                </c:pt>
                <c:pt idx="19">
                  <c:v>53</c:v>
                </c:pt>
                <c:pt idx="20">
                  <c:v>57</c:v>
                </c:pt>
                <c:pt idx="21">
                  <c:v>48</c:v>
                </c:pt>
                <c:pt idx="22">
                  <c:v>78</c:v>
                </c:pt>
                <c:pt idx="23">
                  <c:v>64</c:v>
                </c:pt>
                <c:pt idx="24">
                  <c:v>77</c:v>
                </c:pt>
                <c:pt idx="25">
                  <c:v>68</c:v>
                </c:pt>
                <c:pt idx="26">
                  <c:v>92</c:v>
                </c:pt>
                <c:pt idx="27">
                  <c:v>71</c:v>
                </c:pt>
                <c:pt idx="28">
                  <c:v>77</c:v>
                </c:pt>
                <c:pt idx="29">
                  <c:v>73</c:v>
                </c:pt>
                <c:pt idx="30">
                  <c:v>75</c:v>
                </c:pt>
                <c:pt idx="31">
                  <c:v>134</c:v>
                </c:pt>
                <c:pt idx="32">
                  <c:v>83</c:v>
                </c:pt>
                <c:pt idx="33">
                  <c:v>71</c:v>
                </c:pt>
                <c:pt idx="34">
                  <c:v>76</c:v>
                </c:pt>
                <c:pt idx="35">
                  <c:v>77</c:v>
                </c:pt>
                <c:pt idx="36">
                  <c:v>85</c:v>
                </c:pt>
                <c:pt idx="37">
                  <c:v>89</c:v>
                </c:pt>
                <c:pt idx="38">
                  <c:v>95</c:v>
                </c:pt>
                <c:pt idx="39">
                  <c:v>56</c:v>
                </c:pt>
                <c:pt idx="40">
                  <c:v>106</c:v>
                </c:pt>
                <c:pt idx="41">
                  <c:v>75</c:v>
                </c:pt>
                <c:pt idx="42">
                  <c:v>102</c:v>
                </c:pt>
                <c:pt idx="43">
                  <c:v>87</c:v>
                </c:pt>
                <c:pt idx="44">
                  <c:v>105</c:v>
                </c:pt>
                <c:pt idx="45">
                  <c:v>80</c:v>
                </c:pt>
                <c:pt idx="46">
                  <c:v>48</c:v>
                </c:pt>
                <c:pt idx="47">
                  <c:v>57</c:v>
                </c:pt>
                <c:pt idx="48">
                  <c:v>17</c:v>
                </c:pt>
                <c:pt idx="49">
                  <c:v>16</c:v>
                </c:pt>
                <c:pt idx="50">
                  <c:v>91</c:v>
                </c:pt>
                <c:pt idx="51">
                  <c:v>58</c:v>
                </c:pt>
                <c:pt idx="52">
                  <c:v>67</c:v>
                </c:pt>
                <c:pt idx="53">
                  <c:v>68</c:v>
                </c:pt>
                <c:pt idx="54">
                  <c:v>65</c:v>
                </c:pt>
                <c:pt idx="55">
                  <c:v>95</c:v>
                </c:pt>
                <c:pt idx="56">
                  <c:v>87</c:v>
                </c:pt>
                <c:pt idx="57">
                  <c:v>63</c:v>
                </c:pt>
                <c:pt idx="58">
                  <c:v>18</c:v>
                </c:pt>
                <c:pt idx="59">
                  <c:v>48</c:v>
                </c:pt>
                <c:pt idx="60">
                  <c:v>77</c:v>
                </c:pt>
                <c:pt idx="61">
                  <c:v>85</c:v>
                </c:pt>
                <c:pt idx="62">
                  <c:v>7</c:v>
                </c:pt>
                <c:pt idx="63">
                  <c:v>13</c:v>
                </c:pt>
                <c:pt idx="64">
                  <c:v>10</c:v>
                </c:pt>
                <c:pt idx="65">
                  <c:v>4</c:v>
                </c:pt>
                <c:pt idx="66">
                  <c:v>92</c:v>
                </c:pt>
                <c:pt idx="67">
                  <c:v>87</c:v>
                </c:pt>
                <c:pt idx="68">
                  <c:v>62</c:v>
                </c:pt>
                <c:pt idx="69">
                  <c:v>68</c:v>
                </c:pt>
                <c:pt idx="70">
                  <c:v>77</c:v>
                </c:pt>
                <c:pt idx="71">
                  <c:v>81</c:v>
                </c:pt>
                <c:pt idx="72">
                  <c:v>41</c:v>
                </c:pt>
                <c:pt idx="73">
                  <c:v>66</c:v>
                </c:pt>
                <c:pt idx="74">
                  <c:v>24</c:v>
                </c:pt>
                <c:pt idx="75">
                  <c:v>24</c:v>
                </c:pt>
                <c:pt idx="76">
                  <c:v>15</c:v>
                </c:pt>
                <c:pt idx="77">
                  <c:v>9</c:v>
                </c:pt>
                <c:pt idx="78">
                  <c:v>22</c:v>
                </c:pt>
                <c:pt idx="79">
                  <c:v>27</c:v>
                </c:pt>
                <c:pt idx="80">
                  <c:v>138</c:v>
                </c:pt>
                <c:pt idx="81">
                  <c:v>113</c:v>
                </c:pt>
                <c:pt idx="82">
                  <c:v>37</c:v>
                </c:pt>
                <c:pt idx="83">
                  <c:v>24</c:v>
                </c:pt>
                <c:pt idx="84">
                  <c:v>75</c:v>
                </c:pt>
                <c:pt idx="85">
                  <c:v>86</c:v>
                </c:pt>
                <c:pt idx="86">
                  <c:v>86</c:v>
                </c:pt>
                <c:pt idx="87">
                  <c:v>87</c:v>
                </c:pt>
                <c:pt idx="88">
                  <c:v>21</c:v>
                </c:pt>
                <c:pt idx="89">
                  <c:v>18</c:v>
                </c:pt>
                <c:pt idx="90">
                  <c:v>79</c:v>
                </c:pt>
                <c:pt idx="91">
                  <c:v>85</c:v>
                </c:pt>
                <c:pt idx="92">
                  <c:v>24</c:v>
                </c:pt>
                <c:pt idx="93">
                  <c:v>1</c:v>
                </c:pt>
                <c:pt idx="94">
                  <c:v>114</c:v>
                </c:pt>
                <c:pt idx="95">
                  <c:v>168</c:v>
                </c:pt>
                <c:pt idx="96">
                  <c:v>32</c:v>
                </c:pt>
                <c:pt idx="97">
                  <c:v>9</c:v>
                </c:pt>
                <c:pt idx="98">
                  <c:v>87</c:v>
                </c:pt>
                <c:pt idx="99">
                  <c:v>79</c:v>
                </c:pt>
                <c:pt idx="100">
                  <c:v>68</c:v>
                </c:pt>
                <c:pt idx="101">
                  <c:v>72</c:v>
                </c:pt>
                <c:pt idx="102">
                  <c:v>56</c:v>
                </c:pt>
                <c:pt idx="103">
                  <c:v>75</c:v>
                </c:pt>
                <c:pt idx="104">
                  <c:v>111</c:v>
                </c:pt>
                <c:pt idx="105">
                  <c:v>90</c:v>
                </c:pt>
                <c:pt idx="106">
                  <c:v>10</c:v>
                </c:pt>
                <c:pt idx="107">
                  <c:v>4</c:v>
                </c:pt>
                <c:pt idx="108">
                  <c:v>99</c:v>
                </c:pt>
                <c:pt idx="109">
                  <c:v>83</c:v>
                </c:pt>
                <c:pt idx="110">
                  <c:v>44</c:v>
                </c:pt>
                <c:pt idx="111">
                  <c:v>194</c:v>
                </c:pt>
                <c:pt idx="112">
                  <c:v>231</c:v>
                </c:pt>
                <c:pt idx="113">
                  <c:v>127</c:v>
                </c:pt>
                <c:pt idx="114">
                  <c:v>3</c:v>
                </c:pt>
                <c:pt idx="115">
                  <c:v>20</c:v>
                </c:pt>
                <c:pt idx="116">
                  <c:v>90</c:v>
                </c:pt>
                <c:pt idx="117">
                  <c:v>44</c:v>
                </c:pt>
                <c:pt idx="118">
                  <c:v>100</c:v>
                </c:pt>
                <c:pt idx="119">
                  <c:v>146</c:v>
                </c:pt>
                <c:pt idx="120">
                  <c:v>53</c:v>
                </c:pt>
                <c:pt idx="121">
                  <c:v>19</c:v>
                </c:pt>
                <c:pt idx="122">
                  <c:v>65</c:v>
                </c:pt>
                <c:pt idx="123">
                  <c:v>57</c:v>
                </c:pt>
                <c:pt idx="124">
                  <c:v>68</c:v>
                </c:pt>
                <c:pt idx="125">
                  <c:v>116</c:v>
                </c:pt>
                <c:pt idx="126">
                  <c:v>80</c:v>
                </c:pt>
                <c:pt idx="127">
                  <c:v>79</c:v>
                </c:pt>
                <c:pt idx="128">
                  <c:v>109</c:v>
                </c:pt>
                <c:pt idx="129">
                  <c:v>97</c:v>
                </c:pt>
                <c:pt idx="130">
                  <c:v>79</c:v>
                </c:pt>
                <c:pt idx="131">
                  <c:v>134</c:v>
                </c:pt>
                <c:pt idx="132">
                  <c:v>92</c:v>
                </c:pt>
                <c:pt idx="133">
                  <c:v>49</c:v>
                </c:pt>
                <c:pt idx="134">
                  <c:v>84</c:v>
                </c:pt>
                <c:pt idx="135">
                  <c:v>48</c:v>
                </c:pt>
                <c:pt idx="136">
                  <c:v>53</c:v>
                </c:pt>
                <c:pt idx="137">
                  <c:v>94</c:v>
                </c:pt>
                <c:pt idx="138">
                  <c:v>119</c:v>
                </c:pt>
                <c:pt idx="139">
                  <c:v>83</c:v>
                </c:pt>
                <c:pt idx="140">
                  <c:v>58</c:v>
                </c:pt>
                <c:pt idx="141">
                  <c:v>73</c:v>
                </c:pt>
                <c:pt idx="142">
                  <c:v>54</c:v>
                </c:pt>
                <c:pt idx="143">
                  <c:v>78</c:v>
                </c:pt>
                <c:pt idx="144">
                  <c:v>1</c:v>
                </c:pt>
                <c:pt idx="145">
                  <c:v>3</c:v>
                </c:pt>
                <c:pt idx="146">
                  <c:v>20</c:v>
                </c:pt>
                <c:pt idx="147">
                  <c:v>8</c:v>
                </c:pt>
                <c:pt idx="148">
                  <c:v>2</c:v>
                </c:pt>
                <c:pt idx="149">
                  <c:v>10</c:v>
                </c:pt>
                <c:pt idx="150">
                  <c:v>7</c:v>
                </c:pt>
                <c:pt idx="151">
                  <c:v>1</c:v>
                </c:pt>
                <c:pt idx="152">
                  <c:v>2</c:v>
                </c:pt>
                <c:pt idx="153">
                  <c:v>2</c:v>
                </c:pt>
                <c:pt idx="154">
                  <c:v>6</c:v>
                </c:pt>
                <c:pt idx="155">
                  <c:v>1</c:v>
                </c:pt>
                <c:pt idx="156">
                  <c:v>4</c:v>
                </c:pt>
                <c:pt idx="157">
                  <c:v>3</c:v>
                </c:pt>
                <c:pt idx="158">
                  <c:v>4</c:v>
                </c:pt>
                <c:pt idx="159">
                  <c:v>9</c:v>
                </c:pt>
                <c:pt idx="160">
                  <c:v>12</c:v>
                </c:pt>
                <c:pt idx="161">
                  <c:v>1</c:v>
                </c:pt>
                <c:pt idx="162">
                  <c:v>4</c:v>
                </c:pt>
                <c:pt idx="163">
                  <c:v>1</c:v>
                </c:pt>
                <c:pt idx="164">
                  <c:v>39</c:v>
                </c:pt>
                <c:pt idx="165">
                  <c:v>22</c:v>
                </c:pt>
                <c:pt idx="166">
                  <c:v>53</c:v>
                </c:pt>
                <c:pt idx="167">
                  <c:v>57</c:v>
                </c:pt>
                <c:pt idx="168">
                  <c:v>58</c:v>
                </c:pt>
                <c:pt idx="169">
                  <c:v>41</c:v>
                </c:pt>
                <c:pt idx="170">
                  <c:v>98</c:v>
                </c:pt>
                <c:pt idx="171">
                  <c:v>89</c:v>
                </c:pt>
                <c:pt idx="172">
                  <c:v>134</c:v>
                </c:pt>
                <c:pt idx="173">
                  <c:v>63</c:v>
                </c:pt>
                <c:pt idx="174">
                  <c:v>116</c:v>
                </c:pt>
                <c:pt idx="175">
                  <c:v>179</c:v>
                </c:pt>
                <c:pt idx="176">
                  <c:v>159</c:v>
                </c:pt>
                <c:pt idx="177">
                  <c:v>141</c:v>
                </c:pt>
                <c:pt idx="178">
                  <c:v>63</c:v>
                </c:pt>
                <c:pt idx="179">
                  <c:v>49</c:v>
                </c:pt>
                <c:pt idx="180">
                  <c:v>69</c:v>
                </c:pt>
                <c:pt idx="181">
                  <c:v>96</c:v>
                </c:pt>
                <c:pt idx="182">
                  <c:v>152</c:v>
                </c:pt>
                <c:pt idx="183">
                  <c:v>88</c:v>
                </c:pt>
                <c:pt idx="184">
                  <c:v>12</c:v>
                </c:pt>
                <c:pt idx="185">
                  <c:v>2</c:v>
                </c:pt>
                <c:pt idx="186">
                  <c:v>11</c:v>
                </c:pt>
                <c:pt idx="187">
                  <c:v>11</c:v>
                </c:pt>
                <c:pt idx="188">
                  <c:v>2</c:v>
                </c:pt>
                <c:pt idx="189">
                  <c:v>29</c:v>
                </c:pt>
                <c:pt idx="190">
                  <c:v>86</c:v>
                </c:pt>
                <c:pt idx="191">
                  <c:v>53</c:v>
                </c:pt>
                <c:pt idx="192">
                  <c:v>164</c:v>
                </c:pt>
                <c:pt idx="193">
                  <c:v>172</c:v>
                </c:pt>
                <c:pt idx="194">
                  <c:v>104</c:v>
                </c:pt>
                <c:pt idx="195">
                  <c:v>84</c:v>
                </c:pt>
                <c:pt idx="196">
                  <c:v>185</c:v>
                </c:pt>
                <c:pt idx="197">
                  <c:v>171</c:v>
                </c:pt>
                <c:pt idx="198">
                  <c:v>93</c:v>
                </c:pt>
                <c:pt idx="199">
                  <c:v>128</c:v>
                </c:pt>
                <c:pt idx="200">
                  <c:v>182</c:v>
                </c:pt>
                <c:pt idx="201">
                  <c:v>83</c:v>
                </c:pt>
                <c:pt idx="202">
                  <c:v>9</c:v>
                </c:pt>
                <c:pt idx="203">
                  <c:v>16</c:v>
                </c:pt>
                <c:pt idx="204">
                  <c:v>94</c:v>
                </c:pt>
                <c:pt idx="205">
                  <c:v>52</c:v>
                </c:pt>
                <c:pt idx="206">
                  <c:v>48</c:v>
                </c:pt>
                <c:pt idx="207">
                  <c:v>112</c:v>
                </c:pt>
                <c:pt idx="208">
                  <c:v>64</c:v>
                </c:pt>
                <c:pt idx="209">
                  <c:v>120</c:v>
                </c:pt>
                <c:pt idx="210">
                  <c:v>73</c:v>
                </c:pt>
                <c:pt idx="211">
                  <c:v>15</c:v>
                </c:pt>
                <c:pt idx="212">
                  <c:v>28</c:v>
                </c:pt>
                <c:pt idx="213">
                  <c:v>5</c:v>
                </c:pt>
                <c:pt idx="214">
                  <c:v>48</c:v>
                </c:pt>
                <c:pt idx="215">
                  <c:v>13</c:v>
                </c:pt>
                <c:pt idx="216">
                  <c:v>9</c:v>
                </c:pt>
                <c:pt idx="217">
                  <c:v>30</c:v>
                </c:pt>
                <c:pt idx="218">
                  <c:v>169</c:v>
                </c:pt>
                <c:pt idx="219">
                  <c:v>35</c:v>
                </c:pt>
                <c:pt idx="220">
                  <c:v>107</c:v>
                </c:pt>
                <c:pt idx="221">
                  <c:v>85</c:v>
                </c:pt>
                <c:pt idx="222">
                  <c:v>111</c:v>
                </c:pt>
                <c:pt idx="223">
                  <c:v>73</c:v>
                </c:pt>
                <c:pt idx="224">
                  <c:v>8</c:v>
                </c:pt>
              </c:numCache>
            </c:numRef>
          </c:val>
        </c:ser>
        <c:dLbls>
          <c:showLegendKey val="0"/>
          <c:showVal val="0"/>
          <c:showCatName val="0"/>
          <c:showSerName val="0"/>
          <c:showPercent val="0"/>
          <c:showBubbleSize val="0"/>
        </c:dLbls>
        <c:gapWidth val="150"/>
        <c:axId val="47837184"/>
        <c:axId val="47838720"/>
      </c:barChart>
      <c:catAx>
        <c:axId val="47837184"/>
        <c:scaling>
          <c:orientation val="minMax"/>
        </c:scaling>
        <c:delete val="0"/>
        <c:axPos val="b"/>
        <c:majorTickMark val="out"/>
        <c:minorTickMark val="none"/>
        <c:tickLblPos val="nextTo"/>
        <c:crossAx val="47838720"/>
        <c:crosses val="autoZero"/>
        <c:auto val="1"/>
        <c:lblAlgn val="ctr"/>
        <c:lblOffset val="100"/>
        <c:noMultiLvlLbl val="0"/>
      </c:catAx>
      <c:valAx>
        <c:axId val="47838720"/>
        <c:scaling>
          <c:orientation val="minMax"/>
          <c:max val="600"/>
        </c:scaling>
        <c:delete val="0"/>
        <c:axPos val="l"/>
        <c:majorGridlines/>
        <c:numFmt formatCode="General" sourceLinked="1"/>
        <c:majorTickMark val="out"/>
        <c:minorTickMark val="none"/>
        <c:tickLblPos val="nextTo"/>
        <c:crossAx val="47837184"/>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val>
            <c:numRef>
              <c:f>Sheet1!$C$2:$C$226</c:f>
              <c:numCache>
                <c:formatCode>General</c:formatCode>
                <c:ptCount val="225"/>
                <c:pt idx="0">
                  <c:v>0</c:v>
                </c:pt>
                <c:pt idx="1">
                  <c:v>0</c:v>
                </c:pt>
                <c:pt idx="2">
                  <c:v>0</c:v>
                </c:pt>
                <c:pt idx="3">
                  <c:v>0</c:v>
                </c:pt>
                <c:pt idx="4">
                  <c:v>26</c:v>
                </c:pt>
                <c:pt idx="5">
                  <c:v>0</c:v>
                </c:pt>
                <c:pt idx="6">
                  <c:v>0</c:v>
                </c:pt>
                <c:pt idx="7">
                  <c:v>0</c:v>
                </c:pt>
                <c:pt idx="8">
                  <c:v>0</c:v>
                </c:pt>
                <c:pt idx="9">
                  <c:v>0</c:v>
                </c:pt>
                <c:pt idx="10">
                  <c:v>0</c:v>
                </c:pt>
                <c:pt idx="11">
                  <c:v>0</c:v>
                </c:pt>
                <c:pt idx="12">
                  <c:v>0</c:v>
                </c:pt>
                <c:pt idx="13">
                  <c:v>0</c:v>
                </c:pt>
                <c:pt idx="14">
                  <c:v>12</c:v>
                </c:pt>
                <c:pt idx="15">
                  <c:v>0</c:v>
                </c:pt>
                <c:pt idx="16">
                  <c:v>2</c:v>
                </c:pt>
                <c:pt idx="17">
                  <c:v>0</c:v>
                </c:pt>
                <c:pt idx="18">
                  <c:v>0</c:v>
                </c:pt>
                <c:pt idx="19">
                  <c:v>0</c:v>
                </c:pt>
                <c:pt idx="20">
                  <c:v>0</c:v>
                </c:pt>
                <c:pt idx="21">
                  <c:v>0</c:v>
                </c:pt>
                <c:pt idx="22">
                  <c:v>0</c:v>
                </c:pt>
                <c:pt idx="23">
                  <c:v>3</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2</c:v>
                </c:pt>
                <c:pt idx="44">
                  <c:v>2</c:v>
                </c:pt>
                <c:pt idx="45">
                  <c:v>0</c:v>
                </c:pt>
                <c:pt idx="46">
                  <c:v>0</c:v>
                </c:pt>
                <c:pt idx="47">
                  <c:v>0</c:v>
                </c:pt>
                <c:pt idx="48">
                  <c:v>69</c:v>
                </c:pt>
                <c:pt idx="49">
                  <c:v>74</c:v>
                </c:pt>
                <c:pt idx="50">
                  <c:v>0</c:v>
                </c:pt>
                <c:pt idx="51">
                  <c:v>0</c:v>
                </c:pt>
                <c:pt idx="52">
                  <c:v>0</c:v>
                </c:pt>
                <c:pt idx="53">
                  <c:v>0</c:v>
                </c:pt>
                <c:pt idx="54">
                  <c:v>0</c:v>
                </c:pt>
                <c:pt idx="55">
                  <c:v>0</c:v>
                </c:pt>
                <c:pt idx="56">
                  <c:v>8</c:v>
                </c:pt>
                <c:pt idx="57">
                  <c:v>0</c:v>
                </c:pt>
                <c:pt idx="58">
                  <c:v>83</c:v>
                </c:pt>
                <c:pt idx="59">
                  <c:v>60</c:v>
                </c:pt>
                <c:pt idx="60">
                  <c:v>0</c:v>
                </c:pt>
                <c:pt idx="61">
                  <c:v>0</c:v>
                </c:pt>
                <c:pt idx="62">
                  <c:v>65</c:v>
                </c:pt>
                <c:pt idx="63">
                  <c:v>96</c:v>
                </c:pt>
                <c:pt idx="64">
                  <c:v>134</c:v>
                </c:pt>
                <c:pt idx="65">
                  <c:v>111</c:v>
                </c:pt>
                <c:pt idx="66">
                  <c:v>0</c:v>
                </c:pt>
                <c:pt idx="67">
                  <c:v>0</c:v>
                </c:pt>
                <c:pt idx="68">
                  <c:v>0</c:v>
                </c:pt>
                <c:pt idx="69">
                  <c:v>3</c:v>
                </c:pt>
                <c:pt idx="70">
                  <c:v>0</c:v>
                </c:pt>
                <c:pt idx="71">
                  <c:v>7</c:v>
                </c:pt>
                <c:pt idx="72">
                  <c:v>0</c:v>
                </c:pt>
                <c:pt idx="73">
                  <c:v>0</c:v>
                </c:pt>
                <c:pt idx="74">
                  <c:v>130</c:v>
                </c:pt>
                <c:pt idx="75">
                  <c:v>118</c:v>
                </c:pt>
                <c:pt idx="76">
                  <c:v>82</c:v>
                </c:pt>
                <c:pt idx="77">
                  <c:v>97</c:v>
                </c:pt>
                <c:pt idx="78">
                  <c:v>76</c:v>
                </c:pt>
                <c:pt idx="79">
                  <c:v>41</c:v>
                </c:pt>
                <c:pt idx="80">
                  <c:v>3</c:v>
                </c:pt>
                <c:pt idx="81">
                  <c:v>0</c:v>
                </c:pt>
                <c:pt idx="82">
                  <c:v>115</c:v>
                </c:pt>
                <c:pt idx="83">
                  <c:v>130</c:v>
                </c:pt>
                <c:pt idx="84">
                  <c:v>0</c:v>
                </c:pt>
                <c:pt idx="85">
                  <c:v>10</c:v>
                </c:pt>
                <c:pt idx="86">
                  <c:v>0</c:v>
                </c:pt>
                <c:pt idx="87">
                  <c:v>0</c:v>
                </c:pt>
                <c:pt idx="88">
                  <c:v>136</c:v>
                </c:pt>
                <c:pt idx="89">
                  <c:v>93</c:v>
                </c:pt>
                <c:pt idx="90">
                  <c:v>0</c:v>
                </c:pt>
                <c:pt idx="91">
                  <c:v>0</c:v>
                </c:pt>
                <c:pt idx="92">
                  <c:v>65</c:v>
                </c:pt>
                <c:pt idx="93">
                  <c:v>125</c:v>
                </c:pt>
                <c:pt idx="94">
                  <c:v>0</c:v>
                </c:pt>
                <c:pt idx="95">
                  <c:v>0</c:v>
                </c:pt>
                <c:pt idx="96">
                  <c:v>57</c:v>
                </c:pt>
                <c:pt idx="97">
                  <c:v>89</c:v>
                </c:pt>
                <c:pt idx="98">
                  <c:v>0</c:v>
                </c:pt>
                <c:pt idx="99">
                  <c:v>0</c:v>
                </c:pt>
                <c:pt idx="100">
                  <c:v>0</c:v>
                </c:pt>
                <c:pt idx="101">
                  <c:v>3</c:v>
                </c:pt>
                <c:pt idx="102">
                  <c:v>0</c:v>
                </c:pt>
                <c:pt idx="103">
                  <c:v>0</c:v>
                </c:pt>
                <c:pt idx="104">
                  <c:v>0</c:v>
                </c:pt>
                <c:pt idx="105">
                  <c:v>0</c:v>
                </c:pt>
                <c:pt idx="106">
                  <c:v>114</c:v>
                </c:pt>
                <c:pt idx="107">
                  <c:v>101</c:v>
                </c:pt>
                <c:pt idx="108">
                  <c:v>0</c:v>
                </c:pt>
                <c:pt idx="109">
                  <c:v>4</c:v>
                </c:pt>
                <c:pt idx="110">
                  <c:v>43</c:v>
                </c:pt>
                <c:pt idx="111">
                  <c:v>0</c:v>
                </c:pt>
                <c:pt idx="112">
                  <c:v>136</c:v>
                </c:pt>
                <c:pt idx="113">
                  <c:v>238</c:v>
                </c:pt>
                <c:pt idx="114">
                  <c:v>0</c:v>
                </c:pt>
                <c:pt idx="115">
                  <c:v>25</c:v>
                </c:pt>
                <c:pt idx="116">
                  <c:v>259</c:v>
                </c:pt>
                <c:pt idx="117">
                  <c:v>69</c:v>
                </c:pt>
                <c:pt idx="118">
                  <c:v>55</c:v>
                </c:pt>
                <c:pt idx="119">
                  <c:v>30</c:v>
                </c:pt>
                <c:pt idx="120">
                  <c:v>8</c:v>
                </c:pt>
                <c:pt idx="121">
                  <c:v>52</c:v>
                </c:pt>
                <c:pt idx="122">
                  <c:v>0</c:v>
                </c:pt>
                <c:pt idx="123">
                  <c:v>24</c:v>
                </c:pt>
                <c:pt idx="124">
                  <c:v>34</c:v>
                </c:pt>
                <c:pt idx="125">
                  <c:v>43</c:v>
                </c:pt>
                <c:pt idx="126">
                  <c:v>20</c:v>
                </c:pt>
                <c:pt idx="127">
                  <c:v>17</c:v>
                </c:pt>
                <c:pt idx="128">
                  <c:v>55</c:v>
                </c:pt>
                <c:pt idx="129">
                  <c:v>40</c:v>
                </c:pt>
                <c:pt idx="130">
                  <c:v>33</c:v>
                </c:pt>
                <c:pt idx="131">
                  <c:v>114</c:v>
                </c:pt>
                <c:pt idx="132">
                  <c:v>49</c:v>
                </c:pt>
                <c:pt idx="133">
                  <c:v>37</c:v>
                </c:pt>
                <c:pt idx="134">
                  <c:v>7</c:v>
                </c:pt>
                <c:pt idx="135">
                  <c:v>53</c:v>
                </c:pt>
                <c:pt idx="136">
                  <c:v>52</c:v>
                </c:pt>
                <c:pt idx="137">
                  <c:v>17</c:v>
                </c:pt>
                <c:pt idx="138">
                  <c:v>50</c:v>
                </c:pt>
                <c:pt idx="139">
                  <c:v>38</c:v>
                </c:pt>
                <c:pt idx="140">
                  <c:v>52</c:v>
                </c:pt>
                <c:pt idx="141">
                  <c:v>29</c:v>
                </c:pt>
                <c:pt idx="142">
                  <c:v>42</c:v>
                </c:pt>
                <c:pt idx="143">
                  <c:v>19</c:v>
                </c:pt>
                <c:pt idx="144">
                  <c:v>421</c:v>
                </c:pt>
                <c:pt idx="145">
                  <c:v>355</c:v>
                </c:pt>
                <c:pt idx="146">
                  <c:v>536</c:v>
                </c:pt>
                <c:pt idx="147">
                  <c:v>392</c:v>
                </c:pt>
                <c:pt idx="148">
                  <c:v>323</c:v>
                </c:pt>
                <c:pt idx="149">
                  <c:v>325</c:v>
                </c:pt>
                <c:pt idx="150">
                  <c:v>287</c:v>
                </c:pt>
                <c:pt idx="151">
                  <c:v>291</c:v>
                </c:pt>
                <c:pt idx="152">
                  <c:v>387</c:v>
                </c:pt>
                <c:pt idx="153">
                  <c:v>353</c:v>
                </c:pt>
                <c:pt idx="154">
                  <c:v>435</c:v>
                </c:pt>
                <c:pt idx="155">
                  <c:v>377</c:v>
                </c:pt>
                <c:pt idx="156">
                  <c:v>203</c:v>
                </c:pt>
                <c:pt idx="157">
                  <c:v>255</c:v>
                </c:pt>
                <c:pt idx="158">
                  <c:v>286</c:v>
                </c:pt>
                <c:pt idx="159">
                  <c:v>304</c:v>
                </c:pt>
                <c:pt idx="160">
                  <c:v>329</c:v>
                </c:pt>
                <c:pt idx="161">
                  <c:v>261</c:v>
                </c:pt>
                <c:pt idx="162">
                  <c:v>358</c:v>
                </c:pt>
                <c:pt idx="163">
                  <c:v>336</c:v>
                </c:pt>
                <c:pt idx="164">
                  <c:v>294</c:v>
                </c:pt>
                <c:pt idx="165">
                  <c:v>135</c:v>
                </c:pt>
                <c:pt idx="166">
                  <c:v>136</c:v>
                </c:pt>
                <c:pt idx="167">
                  <c:v>422</c:v>
                </c:pt>
                <c:pt idx="168">
                  <c:v>323</c:v>
                </c:pt>
                <c:pt idx="169">
                  <c:v>238</c:v>
                </c:pt>
                <c:pt idx="170">
                  <c:v>0</c:v>
                </c:pt>
                <c:pt idx="171">
                  <c:v>0</c:v>
                </c:pt>
                <c:pt idx="172">
                  <c:v>16</c:v>
                </c:pt>
                <c:pt idx="173">
                  <c:v>83</c:v>
                </c:pt>
                <c:pt idx="174">
                  <c:v>26</c:v>
                </c:pt>
                <c:pt idx="175">
                  <c:v>66</c:v>
                </c:pt>
                <c:pt idx="176">
                  <c:v>16</c:v>
                </c:pt>
                <c:pt idx="177">
                  <c:v>18</c:v>
                </c:pt>
                <c:pt idx="178">
                  <c:v>7</c:v>
                </c:pt>
                <c:pt idx="179">
                  <c:v>0</c:v>
                </c:pt>
                <c:pt idx="180">
                  <c:v>0</c:v>
                </c:pt>
                <c:pt idx="181">
                  <c:v>0</c:v>
                </c:pt>
                <c:pt idx="182">
                  <c:v>0</c:v>
                </c:pt>
                <c:pt idx="183">
                  <c:v>0</c:v>
                </c:pt>
                <c:pt idx="184">
                  <c:v>70</c:v>
                </c:pt>
                <c:pt idx="185">
                  <c:v>99</c:v>
                </c:pt>
                <c:pt idx="186">
                  <c:v>92</c:v>
                </c:pt>
                <c:pt idx="187">
                  <c:v>68</c:v>
                </c:pt>
                <c:pt idx="188">
                  <c:v>62</c:v>
                </c:pt>
                <c:pt idx="189">
                  <c:v>88</c:v>
                </c:pt>
                <c:pt idx="190">
                  <c:v>0</c:v>
                </c:pt>
                <c:pt idx="191">
                  <c:v>8</c:v>
                </c:pt>
                <c:pt idx="192">
                  <c:v>33</c:v>
                </c:pt>
                <c:pt idx="193">
                  <c:v>3</c:v>
                </c:pt>
                <c:pt idx="194">
                  <c:v>7</c:v>
                </c:pt>
                <c:pt idx="195">
                  <c:v>7</c:v>
                </c:pt>
                <c:pt idx="196">
                  <c:v>24</c:v>
                </c:pt>
                <c:pt idx="197">
                  <c:v>43</c:v>
                </c:pt>
                <c:pt idx="198">
                  <c:v>16</c:v>
                </c:pt>
                <c:pt idx="199">
                  <c:v>6</c:v>
                </c:pt>
                <c:pt idx="200">
                  <c:v>2</c:v>
                </c:pt>
                <c:pt idx="201">
                  <c:v>44</c:v>
                </c:pt>
                <c:pt idx="202">
                  <c:v>516</c:v>
                </c:pt>
                <c:pt idx="203">
                  <c:v>433</c:v>
                </c:pt>
                <c:pt idx="204">
                  <c:v>344</c:v>
                </c:pt>
                <c:pt idx="205">
                  <c:v>406</c:v>
                </c:pt>
                <c:pt idx="206">
                  <c:v>322</c:v>
                </c:pt>
                <c:pt idx="207">
                  <c:v>278</c:v>
                </c:pt>
                <c:pt idx="208">
                  <c:v>357</c:v>
                </c:pt>
                <c:pt idx="209">
                  <c:v>329</c:v>
                </c:pt>
                <c:pt idx="210">
                  <c:v>415</c:v>
                </c:pt>
                <c:pt idx="211">
                  <c:v>440</c:v>
                </c:pt>
                <c:pt idx="212">
                  <c:v>463</c:v>
                </c:pt>
                <c:pt idx="213">
                  <c:v>565</c:v>
                </c:pt>
                <c:pt idx="214">
                  <c:v>567</c:v>
                </c:pt>
                <c:pt idx="215">
                  <c:v>548</c:v>
                </c:pt>
                <c:pt idx="216">
                  <c:v>387</c:v>
                </c:pt>
                <c:pt idx="217">
                  <c:v>385</c:v>
                </c:pt>
                <c:pt idx="218">
                  <c:v>349</c:v>
                </c:pt>
                <c:pt idx="219">
                  <c:v>447</c:v>
                </c:pt>
                <c:pt idx="220">
                  <c:v>340</c:v>
                </c:pt>
                <c:pt idx="221">
                  <c:v>277</c:v>
                </c:pt>
                <c:pt idx="222">
                  <c:v>333</c:v>
                </c:pt>
                <c:pt idx="223">
                  <c:v>326</c:v>
                </c:pt>
                <c:pt idx="224">
                  <c:v>531</c:v>
                </c:pt>
              </c:numCache>
            </c:numRef>
          </c:val>
        </c:ser>
        <c:dLbls>
          <c:showLegendKey val="0"/>
          <c:showVal val="0"/>
          <c:showCatName val="0"/>
          <c:showSerName val="0"/>
          <c:showPercent val="0"/>
          <c:showBubbleSize val="0"/>
        </c:dLbls>
        <c:gapWidth val="150"/>
        <c:axId val="47666688"/>
        <c:axId val="47668224"/>
      </c:barChart>
      <c:catAx>
        <c:axId val="47666688"/>
        <c:scaling>
          <c:orientation val="minMax"/>
        </c:scaling>
        <c:delete val="0"/>
        <c:axPos val="b"/>
        <c:majorTickMark val="out"/>
        <c:minorTickMark val="none"/>
        <c:tickLblPos val="nextTo"/>
        <c:crossAx val="47668224"/>
        <c:crosses val="autoZero"/>
        <c:auto val="1"/>
        <c:lblAlgn val="ctr"/>
        <c:lblOffset val="100"/>
        <c:noMultiLvlLbl val="0"/>
      </c:catAx>
      <c:valAx>
        <c:axId val="47668224"/>
        <c:scaling>
          <c:orientation val="minMax"/>
        </c:scaling>
        <c:delete val="0"/>
        <c:axPos val="l"/>
        <c:majorGridlines/>
        <c:numFmt formatCode="General" sourceLinked="1"/>
        <c:majorTickMark val="out"/>
        <c:minorTickMark val="none"/>
        <c:tickLblPos val="nextTo"/>
        <c:crossAx val="47666688"/>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v>
                </c:pt>
              </c:strCache>
            </c:strRef>
          </c:tx>
          <c:invertIfNegative val="0"/>
          <c:val>
            <c:numRef>
              <c:f>Sheet1!$B$2:$B$226</c:f>
              <c:numCache>
                <c:formatCode>General</c:formatCode>
                <c:ptCount val="225"/>
                <c:pt idx="0">
                  <c:v>212</c:v>
                </c:pt>
                <c:pt idx="1">
                  <c:v>90</c:v>
                </c:pt>
                <c:pt idx="2">
                  <c:v>99</c:v>
                </c:pt>
                <c:pt idx="3">
                  <c:v>61</c:v>
                </c:pt>
                <c:pt idx="4">
                  <c:v>89</c:v>
                </c:pt>
                <c:pt idx="5">
                  <c:v>83</c:v>
                </c:pt>
                <c:pt idx="6">
                  <c:v>64</c:v>
                </c:pt>
                <c:pt idx="7">
                  <c:v>83</c:v>
                </c:pt>
                <c:pt idx="8">
                  <c:v>56</c:v>
                </c:pt>
                <c:pt idx="9">
                  <c:v>45</c:v>
                </c:pt>
                <c:pt idx="10">
                  <c:v>85</c:v>
                </c:pt>
                <c:pt idx="11">
                  <c:v>115</c:v>
                </c:pt>
                <c:pt idx="12">
                  <c:v>62</c:v>
                </c:pt>
                <c:pt idx="13">
                  <c:v>73</c:v>
                </c:pt>
                <c:pt idx="14">
                  <c:v>134</c:v>
                </c:pt>
                <c:pt idx="15">
                  <c:v>119</c:v>
                </c:pt>
                <c:pt idx="16">
                  <c:v>82</c:v>
                </c:pt>
                <c:pt idx="17">
                  <c:v>84</c:v>
                </c:pt>
                <c:pt idx="18">
                  <c:v>92</c:v>
                </c:pt>
                <c:pt idx="19">
                  <c:v>53</c:v>
                </c:pt>
                <c:pt idx="20">
                  <c:v>57</c:v>
                </c:pt>
                <c:pt idx="21">
                  <c:v>48</c:v>
                </c:pt>
                <c:pt idx="22">
                  <c:v>78</c:v>
                </c:pt>
                <c:pt idx="23">
                  <c:v>64</c:v>
                </c:pt>
                <c:pt idx="24">
                  <c:v>77</c:v>
                </c:pt>
                <c:pt idx="25">
                  <c:v>68</c:v>
                </c:pt>
                <c:pt idx="26">
                  <c:v>92</c:v>
                </c:pt>
                <c:pt idx="27">
                  <c:v>71</c:v>
                </c:pt>
                <c:pt idx="28">
                  <c:v>77</c:v>
                </c:pt>
                <c:pt idx="29">
                  <c:v>73</c:v>
                </c:pt>
                <c:pt idx="30">
                  <c:v>75</c:v>
                </c:pt>
                <c:pt idx="31">
                  <c:v>134</c:v>
                </c:pt>
                <c:pt idx="32">
                  <c:v>83</c:v>
                </c:pt>
                <c:pt idx="33">
                  <c:v>71</c:v>
                </c:pt>
                <c:pt idx="34">
                  <c:v>76</c:v>
                </c:pt>
                <c:pt idx="35">
                  <c:v>77</c:v>
                </c:pt>
                <c:pt idx="36">
                  <c:v>85</c:v>
                </c:pt>
                <c:pt idx="37">
                  <c:v>89</c:v>
                </c:pt>
                <c:pt idx="38">
                  <c:v>95</c:v>
                </c:pt>
                <c:pt idx="39">
                  <c:v>56</c:v>
                </c:pt>
                <c:pt idx="40">
                  <c:v>106</c:v>
                </c:pt>
                <c:pt idx="41">
                  <c:v>75</c:v>
                </c:pt>
                <c:pt idx="42">
                  <c:v>102</c:v>
                </c:pt>
                <c:pt idx="43">
                  <c:v>87</c:v>
                </c:pt>
                <c:pt idx="44">
                  <c:v>105</c:v>
                </c:pt>
                <c:pt idx="45">
                  <c:v>80</c:v>
                </c:pt>
                <c:pt idx="46">
                  <c:v>48</c:v>
                </c:pt>
                <c:pt idx="47">
                  <c:v>57</c:v>
                </c:pt>
                <c:pt idx="48">
                  <c:v>17</c:v>
                </c:pt>
                <c:pt idx="49">
                  <c:v>16</c:v>
                </c:pt>
                <c:pt idx="50">
                  <c:v>91</c:v>
                </c:pt>
                <c:pt idx="51">
                  <c:v>58</c:v>
                </c:pt>
                <c:pt idx="52">
                  <c:v>67</c:v>
                </c:pt>
                <c:pt idx="53">
                  <c:v>68</c:v>
                </c:pt>
                <c:pt idx="54">
                  <c:v>65</c:v>
                </c:pt>
                <c:pt idx="55">
                  <c:v>95</c:v>
                </c:pt>
                <c:pt idx="56">
                  <c:v>87</c:v>
                </c:pt>
                <c:pt idx="57">
                  <c:v>63</c:v>
                </c:pt>
                <c:pt idx="58">
                  <c:v>18</c:v>
                </c:pt>
                <c:pt idx="59">
                  <c:v>48</c:v>
                </c:pt>
                <c:pt idx="60">
                  <c:v>77</c:v>
                </c:pt>
                <c:pt idx="61">
                  <c:v>85</c:v>
                </c:pt>
                <c:pt idx="62">
                  <c:v>7</c:v>
                </c:pt>
                <c:pt idx="63">
                  <c:v>13</c:v>
                </c:pt>
                <c:pt idx="64">
                  <c:v>10</c:v>
                </c:pt>
                <c:pt idx="65">
                  <c:v>4</c:v>
                </c:pt>
                <c:pt idx="66">
                  <c:v>92</c:v>
                </c:pt>
                <c:pt idx="67">
                  <c:v>87</c:v>
                </c:pt>
                <c:pt idx="68">
                  <c:v>62</c:v>
                </c:pt>
                <c:pt idx="69">
                  <c:v>68</c:v>
                </c:pt>
                <c:pt idx="70">
                  <c:v>77</c:v>
                </c:pt>
                <c:pt idx="71">
                  <c:v>81</c:v>
                </c:pt>
                <c:pt idx="72">
                  <c:v>41</c:v>
                </c:pt>
                <c:pt idx="73">
                  <c:v>66</c:v>
                </c:pt>
                <c:pt idx="74">
                  <c:v>24</c:v>
                </c:pt>
                <c:pt idx="75">
                  <c:v>24</c:v>
                </c:pt>
                <c:pt idx="76">
                  <c:v>15</c:v>
                </c:pt>
                <c:pt idx="77">
                  <c:v>9</c:v>
                </c:pt>
                <c:pt idx="78">
                  <c:v>22</c:v>
                </c:pt>
                <c:pt idx="79">
                  <c:v>27</c:v>
                </c:pt>
                <c:pt idx="80">
                  <c:v>138</c:v>
                </c:pt>
                <c:pt idx="81">
                  <c:v>113</c:v>
                </c:pt>
                <c:pt idx="82">
                  <c:v>37</c:v>
                </c:pt>
                <c:pt idx="83">
                  <c:v>24</c:v>
                </c:pt>
                <c:pt idx="84">
                  <c:v>75</c:v>
                </c:pt>
                <c:pt idx="85">
                  <c:v>86</c:v>
                </c:pt>
                <c:pt idx="86">
                  <c:v>86</c:v>
                </c:pt>
                <c:pt idx="87">
                  <c:v>87</c:v>
                </c:pt>
                <c:pt idx="88">
                  <c:v>21</c:v>
                </c:pt>
                <c:pt idx="89">
                  <c:v>18</c:v>
                </c:pt>
                <c:pt idx="90">
                  <c:v>79</c:v>
                </c:pt>
                <c:pt idx="91">
                  <c:v>85</c:v>
                </c:pt>
                <c:pt idx="92">
                  <c:v>24</c:v>
                </c:pt>
                <c:pt idx="93">
                  <c:v>1</c:v>
                </c:pt>
                <c:pt idx="94">
                  <c:v>114</c:v>
                </c:pt>
                <c:pt idx="95">
                  <c:v>168</c:v>
                </c:pt>
                <c:pt idx="96">
                  <c:v>32</c:v>
                </c:pt>
                <c:pt idx="97">
                  <c:v>9</c:v>
                </c:pt>
                <c:pt idx="98">
                  <c:v>87</c:v>
                </c:pt>
                <c:pt idx="99">
                  <c:v>79</c:v>
                </c:pt>
                <c:pt idx="100">
                  <c:v>68</c:v>
                </c:pt>
                <c:pt idx="101">
                  <c:v>72</c:v>
                </c:pt>
                <c:pt idx="102">
                  <c:v>56</c:v>
                </c:pt>
                <c:pt idx="103">
                  <c:v>75</c:v>
                </c:pt>
                <c:pt idx="104">
                  <c:v>111</c:v>
                </c:pt>
                <c:pt idx="105">
                  <c:v>90</c:v>
                </c:pt>
                <c:pt idx="106">
                  <c:v>10</c:v>
                </c:pt>
                <c:pt idx="107">
                  <c:v>4</c:v>
                </c:pt>
                <c:pt idx="108">
                  <c:v>99</c:v>
                </c:pt>
                <c:pt idx="109">
                  <c:v>83</c:v>
                </c:pt>
                <c:pt idx="110">
                  <c:v>44</c:v>
                </c:pt>
                <c:pt idx="111">
                  <c:v>194</c:v>
                </c:pt>
                <c:pt idx="112">
                  <c:v>231</c:v>
                </c:pt>
                <c:pt idx="113">
                  <c:v>127</c:v>
                </c:pt>
                <c:pt idx="114">
                  <c:v>3</c:v>
                </c:pt>
                <c:pt idx="115">
                  <c:v>20</c:v>
                </c:pt>
                <c:pt idx="116">
                  <c:v>90</c:v>
                </c:pt>
                <c:pt idx="117">
                  <c:v>44</c:v>
                </c:pt>
                <c:pt idx="118">
                  <c:v>100</c:v>
                </c:pt>
                <c:pt idx="119">
                  <c:v>146</c:v>
                </c:pt>
                <c:pt idx="120">
                  <c:v>53</c:v>
                </c:pt>
                <c:pt idx="121">
                  <c:v>19</c:v>
                </c:pt>
                <c:pt idx="122">
                  <c:v>65</c:v>
                </c:pt>
                <c:pt idx="123">
                  <c:v>57</c:v>
                </c:pt>
                <c:pt idx="124">
                  <c:v>68</c:v>
                </c:pt>
                <c:pt idx="125">
                  <c:v>116</c:v>
                </c:pt>
                <c:pt idx="126">
                  <c:v>80</c:v>
                </c:pt>
                <c:pt idx="127">
                  <c:v>79</c:v>
                </c:pt>
                <c:pt idx="128">
                  <c:v>109</c:v>
                </c:pt>
                <c:pt idx="129">
                  <c:v>97</c:v>
                </c:pt>
                <c:pt idx="130">
                  <c:v>79</c:v>
                </c:pt>
                <c:pt idx="131">
                  <c:v>134</c:v>
                </c:pt>
                <c:pt idx="132">
                  <c:v>92</c:v>
                </c:pt>
                <c:pt idx="133">
                  <c:v>49</c:v>
                </c:pt>
                <c:pt idx="134">
                  <c:v>84</c:v>
                </c:pt>
                <c:pt idx="135">
                  <c:v>48</c:v>
                </c:pt>
                <c:pt idx="136">
                  <c:v>53</c:v>
                </c:pt>
                <c:pt idx="137">
                  <c:v>94</c:v>
                </c:pt>
                <c:pt idx="138">
                  <c:v>119</c:v>
                </c:pt>
                <c:pt idx="139">
                  <c:v>83</c:v>
                </c:pt>
                <c:pt idx="140">
                  <c:v>58</c:v>
                </c:pt>
                <c:pt idx="141">
                  <c:v>73</c:v>
                </c:pt>
                <c:pt idx="142">
                  <c:v>54</c:v>
                </c:pt>
                <c:pt idx="143">
                  <c:v>78</c:v>
                </c:pt>
                <c:pt idx="144">
                  <c:v>1</c:v>
                </c:pt>
                <c:pt idx="145">
                  <c:v>3</c:v>
                </c:pt>
                <c:pt idx="146">
                  <c:v>20</c:v>
                </c:pt>
                <c:pt idx="147">
                  <c:v>8</c:v>
                </c:pt>
                <c:pt idx="148">
                  <c:v>2</c:v>
                </c:pt>
                <c:pt idx="149">
                  <c:v>10</c:v>
                </c:pt>
                <c:pt idx="150">
                  <c:v>7</c:v>
                </c:pt>
                <c:pt idx="151">
                  <c:v>1</c:v>
                </c:pt>
                <c:pt idx="152">
                  <c:v>2</c:v>
                </c:pt>
                <c:pt idx="153">
                  <c:v>2</c:v>
                </c:pt>
                <c:pt idx="154">
                  <c:v>6</c:v>
                </c:pt>
                <c:pt idx="155">
                  <c:v>1</c:v>
                </c:pt>
                <c:pt idx="156">
                  <c:v>4</c:v>
                </c:pt>
                <c:pt idx="157">
                  <c:v>3</c:v>
                </c:pt>
                <c:pt idx="158">
                  <c:v>4</c:v>
                </c:pt>
                <c:pt idx="159">
                  <c:v>9</c:v>
                </c:pt>
                <c:pt idx="160">
                  <c:v>12</c:v>
                </c:pt>
                <c:pt idx="161">
                  <c:v>1</c:v>
                </c:pt>
                <c:pt idx="162">
                  <c:v>4</c:v>
                </c:pt>
                <c:pt idx="163">
                  <c:v>1</c:v>
                </c:pt>
                <c:pt idx="164">
                  <c:v>39</c:v>
                </c:pt>
                <c:pt idx="165">
                  <c:v>22</c:v>
                </c:pt>
                <c:pt idx="166">
                  <c:v>53</c:v>
                </c:pt>
                <c:pt idx="167">
                  <c:v>57</c:v>
                </c:pt>
                <c:pt idx="168">
                  <c:v>58</c:v>
                </c:pt>
                <c:pt idx="169">
                  <c:v>41</c:v>
                </c:pt>
                <c:pt idx="170">
                  <c:v>98</c:v>
                </c:pt>
                <c:pt idx="171">
                  <c:v>89</c:v>
                </c:pt>
                <c:pt idx="172">
                  <c:v>134</c:v>
                </c:pt>
                <c:pt idx="173">
                  <c:v>63</c:v>
                </c:pt>
                <c:pt idx="174">
                  <c:v>116</c:v>
                </c:pt>
                <c:pt idx="175">
                  <c:v>179</c:v>
                </c:pt>
                <c:pt idx="176">
                  <c:v>159</c:v>
                </c:pt>
                <c:pt idx="177">
                  <c:v>141</c:v>
                </c:pt>
                <c:pt idx="178">
                  <c:v>63</c:v>
                </c:pt>
                <c:pt idx="179">
                  <c:v>49</c:v>
                </c:pt>
                <c:pt idx="180">
                  <c:v>69</c:v>
                </c:pt>
                <c:pt idx="181">
                  <c:v>96</c:v>
                </c:pt>
                <c:pt idx="182">
                  <c:v>152</c:v>
                </c:pt>
                <c:pt idx="183">
                  <c:v>88</c:v>
                </c:pt>
                <c:pt idx="184">
                  <c:v>12</c:v>
                </c:pt>
                <c:pt idx="185">
                  <c:v>2</c:v>
                </c:pt>
                <c:pt idx="186">
                  <c:v>11</c:v>
                </c:pt>
                <c:pt idx="187">
                  <c:v>11</c:v>
                </c:pt>
                <c:pt idx="188">
                  <c:v>2</c:v>
                </c:pt>
                <c:pt idx="189">
                  <c:v>29</c:v>
                </c:pt>
                <c:pt idx="190">
                  <c:v>86</c:v>
                </c:pt>
                <c:pt idx="191">
                  <c:v>53</c:v>
                </c:pt>
                <c:pt idx="192">
                  <c:v>164</c:v>
                </c:pt>
                <c:pt idx="193">
                  <c:v>172</c:v>
                </c:pt>
                <c:pt idx="194">
                  <c:v>104</c:v>
                </c:pt>
                <c:pt idx="195">
                  <c:v>84</c:v>
                </c:pt>
                <c:pt idx="196">
                  <c:v>185</c:v>
                </c:pt>
                <c:pt idx="197">
                  <c:v>171</c:v>
                </c:pt>
                <c:pt idx="198">
                  <c:v>93</c:v>
                </c:pt>
                <c:pt idx="199">
                  <c:v>128</c:v>
                </c:pt>
                <c:pt idx="200">
                  <c:v>182</c:v>
                </c:pt>
                <c:pt idx="201">
                  <c:v>83</c:v>
                </c:pt>
                <c:pt idx="202">
                  <c:v>9</c:v>
                </c:pt>
                <c:pt idx="203">
                  <c:v>16</c:v>
                </c:pt>
                <c:pt idx="204">
                  <c:v>94</c:v>
                </c:pt>
                <c:pt idx="205">
                  <c:v>52</c:v>
                </c:pt>
                <c:pt idx="206">
                  <c:v>48</c:v>
                </c:pt>
                <c:pt idx="207">
                  <c:v>112</c:v>
                </c:pt>
                <c:pt idx="208">
                  <c:v>64</c:v>
                </c:pt>
                <c:pt idx="209">
                  <c:v>120</c:v>
                </c:pt>
                <c:pt idx="210">
                  <c:v>73</c:v>
                </c:pt>
                <c:pt idx="211">
                  <c:v>15</c:v>
                </c:pt>
                <c:pt idx="212">
                  <c:v>28</c:v>
                </c:pt>
                <c:pt idx="213">
                  <c:v>5</c:v>
                </c:pt>
                <c:pt idx="214">
                  <c:v>48</c:v>
                </c:pt>
                <c:pt idx="215">
                  <c:v>13</c:v>
                </c:pt>
                <c:pt idx="216">
                  <c:v>9</c:v>
                </c:pt>
                <c:pt idx="217">
                  <c:v>30</c:v>
                </c:pt>
                <c:pt idx="218">
                  <c:v>169</c:v>
                </c:pt>
                <c:pt idx="219">
                  <c:v>35</c:v>
                </c:pt>
                <c:pt idx="220">
                  <c:v>107</c:v>
                </c:pt>
                <c:pt idx="221">
                  <c:v>85</c:v>
                </c:pt>
                <c:pt idx="222">
                  <c:v>111</c:v>
                </c:pt>
                <c:pt idx="223">
                  <c:v>73</c:v>
                </c:pt>
                <c:pt idx="224">
                  <c:v>8</c:v>
                </c:pt>
              </c:numCache>
            </c:numRef>
          </c:val>
        </c:ser>
        <c:dLbls>
          <c:showLegendKey val="0"/>
          <c:showVal val="0"/>
          <c:showCatName val="0"/>
          <c:showSerName val="0"/>
          <c:showPercent val="0"/>
          <c:showBubbleSize val="0"/>
        </c:dLbls>
        <c:gapWidth val="150"/>
        <c:axId val="47680896"/>
        <c:axId val="47703168"/>
      </c:barChart>
      <c:catAx>
        <c:axId val="47680896"/>
        <c:scaling>
          <c:orientation val="minMax"/>
        </c:scaling>
        <c:delete val="0"/>
        <c:axPos val="b"/>
        <c:majorTickMark val="out"/>
        <c:minorTickMark val="none"/>
        <c:tickLblPos val="nextTo"/>
        <c:crossAx val="47703168"/>
        <c:crosses val="autoZero"/>
        <c:auto val="1"/>
        <c:lblAlgn val="ctr"/>
        <c:lblOffset val="100"/>
        <c:noMultiLvlLbl val="0"/>
      </c:catAx>
      <c:valAx>
        <c:axId val="47703168"/>
        <c:scaling>
          <c:orientation val="minMax"/>
          <c:max val="600"/>
        </c:scaling>
        <c:delete val="0"/>
        <c:axPos val="l"/>
        <c:majorGridlines/>
        <c:numFmt formatCode="General" sourceLinked="1"/>
        <c:majorTickMark val="out"/>
        <c:minorTickMark val="none"/>
        <c:tickLblPos val="nextTo"/>
        <c:crossAx val="47680896"/>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val>
            <c:numRef>
              <c:f>Sheet1!$C$2:$C$226</c:f>
              <c:numCache>
                <c:formatCode>General</c:formatCode>
                <c:ptCount val="225"/>
                <c:pt idx="0">
                  <c:v>0</c:v>
                </c:pt>
                <c:pt idx="1">
                  <c:v>0</c:v>
                </c:pt>
                <c:pt idx="2">
                  <c:v>0</c:v>
                </c:pt>
                <c:pt idx="3">
                  <c:v>0</c:v>
                </c:pt>
                <c:pt idx="4">
                  <c:v>26</c:v>
                </c:pt>
                <c:pt idx="5">
                  <c:v>0</c:v>
                </c:pt>
                <c:pt idx="6">
                  <c:v>0</c:v>
                </c:pt>
                <c:pt idx="7">
                  <c:v>0</c:v>
                </c:pt>
                <c:pt idx="8">
                  <c:v>0</c:v>
                </c:pt>
                <c:pt idx="9">
                  <c:v>0</c:v>
                </c:pt>
                <c:pt idx="10">
                  <c:v>0</c:v>
                </c:pt>
                <c:pt idx="11">
                  <c:v>0</c:v>
                </c:pt>
                <c:pt idx="12">
                  <c:v>0</c:v>
                </c:pt>
                <c:pt idx="13">
                  <c:v>0</c:v>
                </c:pt>
                <c:pt idx="14">
                  <c:v>12</c:v>
                </c:pt>
                <c:pt idx="15">
                  <c:v>0</c:v>
                </c:pt>
                <c:pt idx="16">
                  <c:v>2</c:v>
                </c:pt>
                <c:pt idx="17">
                  <c:v>0</c:v>
                </c:pt>
                <c:pt idx="18">
                  <c:v>0</c:v>
                </c:pt>
                <c:pt idx="19">
                  <c:v>0</c:v>
                </c:pt>
                <c:pt idx="20">
                  <c:v>0</c:v>
                </c:pt>
                <c:pt idx="21">
                  <c:v>0</c:v>
                </c:pt>
                <c:pt idx="22">
                  <c:v>0</c:v>
                </c:pt>
                <c:pt idx="23">
                  <c:v>3</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2</c:v>
                </c:pt>
                <c:pt idx="44">
                  <c:v>2</c:v>
                </c:pt>
                <c:pt idx="45">
                  <c:v>0</c:v>
                </c:pt>
                <c:pt idx="46">
                  <c:v>0</c:v>
                </c:pt>
                <c:pt idx="47">
                  <c:v>0</c:v>
                </c:pt>
                <c:pt idx="48">
                  <c:v>69</c:v>
                </c:pt>
                <c:pt idx="49">
                  <c:v>74</c:v>
                </c:pt>
                <c:pt idx="50">
                  <c:v>0</c:v>
                </c:pt>
                <c:pt idx="51">
                  <c:v>0</c:v>
                </c:pt>
                <c:pt idx="52">
                  <c:v>0</c:v>
                </c:pt>
                <c:pt idx="53">
                  <c:v>0</c:v>
                </c:pt>
                <c:pt idx="54">
                  <c:v>0</c:v>
                </c:pt>
                <c:pt idx="55">
                  <c:v>0</c:v>
                </c:pt>
                <c:pt idx="56">
                  <c:v>8</c:v>
                </c:pt>
                <c:pt idx="57">
                  <c:v>0</c:v>
                </c:pt>
                <c:pt idx="58">
                  <c:v>83</c:v>
                </c:pt>
                <c:pt idx="59">
                  <c:v>60</c:v>
                </c:pt>
                <c:pt idx="60">
                  <c:v>0</c:v>
                </c:pt>
                <c:pt idx="61">
                  <c:v>0</c:v>
                </c:pt>
                <c:pt idx="62">
                  <c:v>65</c:v>
                </c:pt>
                <c:pt idx="63">
                  <c:v>96</c:v>
                </c:pt>
                <c:pt idx="64">
                  <c:v>134</c:v>
                </c:pt>
                <c:pt idx="65">
                  <c:v>111</c:v>
                </c:pt>
                <c:pt idx="66">
                  <c:v>0</c:v>
                </c:pt>
                <c:pt idx="67">
                  <c:v>0</c:v>
                </c:pt>
                <c:pt idx="68">
                  <c:v>0</c:v>
                </c:pt>
                <c:pt idx="69">
                  <c:v>3</c:v>
                </c:pt>
                <c:pt idx="70">
                  <c:v>0</c:v>
                </c:pt>
                <c:pt idx="71">
                  <c:v>7</c:v>
                </c:pt>
                <c:pt idx="72">
                  <c:v>0</c:v>
                </c:pt>
                <c:pt idx="73">
                  <c:v>0</c:v>
                </c:pt>
                <c:pt idx="74">
                  <c:v>130</c:v>
                </c:pt>
                <c:pt idx="75">
                  <c:v>118</c:v>
                </c:pt>
                <c:pt idx="76">
                  <c:v>82</c:v>
                </c:pt>
                <c:pt idx="77">
                  <c:v>97</c:v>
                </c:pt>
                <c:pt idx="78">
                  <c:v>76</c:v>
                </c:pt>
                <c:pt idx="79">
                  <c:v>41</c:v>
                </c:pt>
                <c:pt idx="80">
                  <c:v>3</c:v>
                </c:pt>
                <c:pt idx="81">
                  <c:v>0</c:v>
                </c:pt>
                <c:pt idx="82">
                  <c:v>115</c:v>
                </c:pt>
                <c:pt idx="83">
                  <c:v>130</c:v>
                </c:pt>
                <c:pt idx="84">
                  <c:v>0</c:v>
                </c:pt>
                <c:pt idx="85">
                  <c:v>10</c:v>
                </c:pt>
                <c:pt idx="86">
                  <c:v>0</c:v>
                </c:pt>
                <c:pt idx="87">
                  <c:v>0</c:v>
                </c:pt>
                <c:pt idx="88">
                  <c:v>136</c:v>
                </c:pt>
                <c:pt idx="89">
                  <c:v>93</c:v>
                </c:pt>
                <c:pt idx="90">
                  <c:v>0</c:v>
                </c:pt>
                <c:pt idx="91">
                  <c:v>0</c:v>
                </c:pt>
                <c:pt idx="92">
                  <c:v>65</c:v>
                </c:pt>
                <c:pt idx="93">
                  <c:v>125</c:v>
                </c:pt>
                <c:pt idx="94">
                  <c:v>0</c:v>
                </c:pt>
                <c:pt idx="95">
                  <c:v>0</c:v>
                </c:pt>
                <c:pt idx="96">
                  <c:v>57</c:v>
                </c:pt>
                <c:pt idx="97">
                  <c:v>89</c:v>
                </c:pt>
                <c:pt idx="98">
                  <c:v>0</c:v>
                </c:pt>
                <c:pt idx="99">
                  <c:v>0</c:v>
                </c:pt>
                <c:pt idx="100">
                  <c:v>0</c:v>
                </c:pt>
                <c:pt idx="101">
                  <c:v>3</c:v>
                </c:pt>
                <c:pt idx="102">
                  <c:v>0</c:v>
                </c:pt>
                <c:pt idx="103">
                  <c:v>0</c:v>
                </c:pt>
                <c:pt idx="104">
                  <c:v>0</c:v>
                </c:pt>
                <c:pt idx="105">
                  <c:v>0</c:v>
                </c:pt>
                <c:pt idx="106">
                  <c:v>114</c:v>
                </c:pt>
                <c:pt idx="107">
                  <c:v>101</c:v>
                </c:pt>
                <c:pt idx="108">
                  <c:v>0</c:v>
                </c:pt>
                <c:pt idx="109">
                  <c:v>4</c:v>
                </c:pt>
                <c:pt idx="110">
                  <c:v>43</c:v>
                </c:pt>
                <c:pt idx="111">
                  <c:v>0</c:v>
                </c:pt>
                <c:pt idx="112">
                  <c:v>136</c:v>
                </c:pt>
                <c:pt idx="113">
                  <c:v>238</c:v>
                </c:pt>
                <c:pt idx="114">
                  <c:v>0</c:v>
                </c:pt>
                <c:pt idx="115">
                  <c:v>25</c:v>
                </c:pt>
                <c:pt idx="116">
                  <c:v>259</c:v>
                </c:pt>
                <c:pt idx="117">
                  <c:v>69</c:v>
                </c:pt>
                <c:pt idx="118">
                  <c:v>55</c:v>
                </c:pt>
                <c:pt idx="119">
                  <c:v>30</c:v>
                </c:pt>
                <c:pt idx="120">
                  <c:v>8</c:v>
                </c:pt>
                <c:pt idx="121">
                  <c:v>52</c:v>
                </c:pt>
                <c:pt idx="122">
                  <c:v>0</c:v>
                </c:pt>
                <c:pt idx="123">
                  <c:v>24</c:v>
                </c:pt>
                <c:pt idx="124">
                  <c:v>34</c:v>
                </c:pt>
                <c:pt idx="125">
                  <c:v>43</c:v>
                </c:pt>
                <c:pt idx="126">
                  <c:v>20</c:v>
                </c:pt>
                <c:pt idx="127">
                  <c:v>17</c:v>
                </c:pt>
                <c:pt idx="128">
                  <c:v>55</c:v>
                </c:pt>
                <c:pt idx="129">
                  <c:v>40</c:v>
                </c:pt>
                <c:pt idx="130">
                  <c:v>33</c:v>
                </c:pt>
                <c:pt idx="131">
                  <c:v>114</c:v>
                </c:pt>
                <c:pt idx="132">
                  <c:v>49</c:v>
                </c:pt>
                <c:pt idx="133">
                  <c:v>37</c:v>
                </c:pt>
                <c:pt idx="134">
                  <c:v>7</c:v>
                </c:pt>
                <c:pt idx="135">
                  <c:v>53</c:v>
                </c:pt>
                <c:pt idx="136">
                  <c:v>52</c:v>
                </c:pt>
                <c:pt idx="137">
                  <c:v>17</c:v>
                </c:pt>
                <c:pt idx="138">
                  <c:v>50</c:v>
                </c:pt>
                <c:pt idx="139">
                  <c:v>38</c:v>
                </c:pt>
                <c:pt idx="140">
                  <c:v>52</c:v>
                </c:pt>
                <c:pt idx="141">
                  <c:v>29</c:v>
                </c:pt>
                <c:pt idx="142">
                  <c:v>42</c:v>
                </c:pt>
                <c:pt idx="143">
                  <c:v>19</c:v>
                </c:pt>
                <c:pt idx="144">
                  <c:v>421</c:v>
                </c:pt>
                <c:pt idx="145">
                  <c:v>355</c:v>
                </c:pt>
                <c:pt idx="146">
                  <c:v>536</c:v>
                </c:pt>
                <c:pt idx="147">
                  <c:v>392</c:v>
                </c:pt>
                <c:pt idx="148">
                  <c:v>323</c:v>
                </c:pt>
                <c:pt idx="149">
                  <c:v>325</c:v>
                </c:pt>
                <c:pt idx="150">
                  <c:v>287</c:v>
                </c:pt>
                <c:pt idx="151">
                  <c:v>291</c:v>
                </c:pt>
                <c:pt idx="152">
                  <c:v>387</c:v>
                </c:pt>
                <c:pt idx="153">
                  <c:v>353</c:v>
                </c:pt>
                <c:pt idx="154">
                  <c:v>435</c:v>
                </c:pt>
                <c:pt idx="155">
                  <c:v>377</c:v>
                </c:pt>
                <c:pt idx="156">
                  <c:v>203</c:v>
                </c:pt>
                <c:pt idx="157">
                  <c:v>255</c:v>
                </c:pt>
                <c:pt idx="158">
                  <c:v>286</c:v>
                </c:pt>
                <c:pt idx="159">
                  <c:v>304</c:v>
                </c:pt>
                <c:pt idx="160">
                  <c:v>329</c:v>
                </c:pt>
                <c:pt idx="161">
                  <c:v>261</c:v>
                </c:pt>
                <c:pt idx="162">
                  <c:v>358</c:v>
                </c:pt>
                <c:pt idx="163">
                  <c:v>336</c:v>
                </c:pt>
                <c:pt idx="164">
                  <c:v>294</c:v>
                </c:pt>
                <c:pt idx="165">
                  <c:v>135</c:v>
                </c:pt>
                <c:pt idx="166">
                  <c:v>136</c:v>
                </c:pt>
                <c:pt idx="167">
                  <c:v>422</c:v>
                </c:pt>
                <c:pt idx="168">
                  <c:v>323</c:v>
                </c:pt>
                <c:pt idx="169">
                  <c:v>238</c:v>
                </c:pt>
                <c:pt idx="170">
                  <c:v>0</c:v>
                </c:pt>
                <c:pt idx="171">
                  <c:v>0</c:v>
                </c:pt>
                <c:pt idx="172">
                  <c:v>16</c:v>
                </c:pt>
                <c:pt idx="173">
                  <c:v>83</c:v>
                </c:pt>
                <c:pt idx="174">
                  <c:v>26</c:v>
                </c:pt>
                <c:pt idx="175">
                  <c:v>66</c:v>
                </c:pt>
                <c:pt idx="176">
                  <c:v>16</c:v>
                </c:pt>
                <c:pt idx="177">
                  <c:v>18</c:v>
                </c:pt>
                <c:pt idx="178">
                  <c:v>7</c:v>
                </c:pt>
                <c:pt idx="179">
                  <c:v>0</c:v>
                </c:pt>
                <c:pt idx="180">
                  <c:v>0</c:v>
                </c:pt>
                <c:pt idx="181">
                  <c:v>0</c:v>
                </c:pt>
                <c:pt idx="182">
                  <c:v>0</c:v>
                </c:pt>
                <c:pt idx="183">
                  <c:v>0</c:v>
                </c:pt>
                <c:pt idx="184">
                  <c:v>70</c:v>
                </c:pt>
                <c:pt idx="185">
                  <c:v>99</c:v>
                </c:pt>
                <c:pt idx="186">
                  <c:v>92</c:v>
                </c:pt>
                <c:pt idx="187">
                  <c:v>68</c:v>
                </c:pt>
                <c:pt idx="188">
                  <c:v>62</c:v>
                </c:pt>
                <c:pt idx="189">
                  <c:v>88</c:v>
                </c:pt>
                <c:pt idx="190">
                  <c:v>0</c:v>
                </c:pt>
                <c:pt idx="191">
                  <c:v>8</c:v>
                </c:pt>
                <c:pt idx="192">
                  <c:v>33</c:v>
                </c:pt>
                <c:pt idx="193">
                  <c:v>3</c:v>
                </c:pt>
                <c:pt idx="194">
                  <c:v>7</c:v>
                </c:pt>
                <c:pt idx="195">
                  <c:v>7</c:v>
                </c:pt>
                <c:pt idx="196">
                  <c:v>24</c:v>
                </c:pt>
                <c:pt idx="197">
                  <c:v>43</c:v>
                </c:pt>
                <c:pt idx="198">
                  <c:v>16</c:v>
                </c:pt>
                <c:pt idx="199">
                  <c:v>6</c:v>
                </c:pt>
                <c:pt idx="200">
                  <c:v>2</c:v>
                </c:pt>
                <c:pt idx="201">
                  <c:v>44</c:v>
                </c:pt>
                <c:pt idx="202">
                  <c:v>516</c:v>
                </c:pt>
                <c:pt idx="203">
                  <c:v>433</c:v>
                </c:pt>
                <c:pt idx="204">
                  <c:v>344</c:v>
                </c:pt>
                <c:pt idx="205">
                  <c:v>406</c:v>
                </c:pt>
                <c:pt idx="206">
                  <c:v>322</c:v>
                </c:pt>
                <c:pt idx="207">
                  <c:v>278</c:v>
                </c:pt>
                <c:pt idx="208">
                  <c:v>357</c:v>
                </c:pt>
                <c:pt idx="209">
                  <c:v>329</c:v>
                </c:pt>
                <c:pt idx="210">
                  <c:v>415</c:v>
                </c:pt>
                <c:pt idx="211">
                  <c:v>440</c:v>
                </c:pt>
                <c:pt idx="212">
                  <c:v>463</c:v>
                </c:pt>
                <c:pt idx="213">
                  <c:v>565</c:v>
                </c:pt>
                <c:pt idx="214">
                  <c:v>567</c:v>
                </c:pt>
                <c:pt idx="215">
                  <c:v>548</c:v>
                </c:pt>
                <c:pt idx="216">
                  <c:v>387</c:v>
                </c:pt>
                <c:pt idx="217">
                  <c:v>385</c:v>
                </c:pt>
                <c:pt idx="218">
                  <c:v>349</c:v>
                </c:pt>
                <c:pt idx="219">
                  <c:v>447</c:v>
                </c:pt>
                <c:pt idx="220">
                  <c:v>340</c:v>
                </c:pt>
                <c:pt idx="221">
                  <c:v>277</c:v>
                </c:pt>
                <c:pt idx="222">
                  <c:v>333</c:v>
                </c:pt>
                <c:pt idx="223">
                  <c:v>326</c:v>
                </c:pt>
                <c:pt idx="224">
                  <c:v>531</c:v>
                </c:pt>
              </c:numCache>
            </c:numRef>
          </c:val>
        </c:ser>
        <c:dLbls>
          <c:showLegendKey val="0"/>
          <c:showVal val="0"/>
          <c:showCatName val="0"/>
          <c:showSerName val="0"/>
          <c:showPercent val="0"/>
          <c:showBubbleSize val="0"/>
        </c:dLbls>
        <c:gapWidth val="150"/>
        <c:axId val="48513408"/>
        <c:axId val="48514944"/>
      </c:barChart>
      <c:catAx>
        <c:axId val="48513408"/>
        <c:scaling>
          <c:orientation val="minMax"/>
        </c:scaling>
        <c:delete val="0"/>
        <c:axPos val="b"/>
        <c:majorTickMark val="out"/>
        <c:minorTickMark val="none"/>
        <c:tickLblPos val="nextTo"/>
        <c:crossAx val="48514944"/>
        <c:crosses val="autoZero"/>
        <c:auto val="1"/>
        <c:lblAlgn val="ctr"/>
        <c:lblOffset val="100"/>
        <c:noMultiLvlLbl val="0"/>
      </c:catAx>
      <c:valAx>
        <c:axId val="48514944"/>
        <c:scaling>
          <c:orientation val="minMax"/>
        </c:scaling>
        <c:delete val="0"/>
        <c:axPos val="l"/>
        <c:majorGridlines/>
        <c:numFmt formatCode="General" sourceLinked="1"/>
        <c:majorTickMark val="out"/>
        <c:minorTickMark val="none"/>
        <c:tickLblPos val="nextTo"/>
        <c:crossAx val="48513408"/>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1E1353-CAE8-49E1-B067-C2F8030AE49E}" type="datetimeFigureOut">
              <a:rPr lang="en-US" smtClean="0"/>
              <a:pPr/>
              <a:t>11/1/2014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5D862-66D8-4BE1-AE0D-64A56DD59FDC}" type="slidenum">
              <a:rPr lang="en-US" smtClean="0"/>
              <a:pPr/>
              <a:t>‹#›</a:t>
            </a:fld>
            <a:endParaRPr lang="en-US"/>
          </a:p>
        </p:txBody>
      </p:sp>
    </p:spTree>
    <p:extLst>
      <p:ext uri="{BB962C8B-B14F-4D97-AF65-F5344CB8AC3E}">
        <p14:creationId xmlns:p14="http://schemas.microsoft.com/office/powerpoint/2010/main" val="210596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23F68A-5952-4E5C-8FEB-ABA4FB0B6567}" type="slidenum">
              <a:rPr lang="en-US"/>
              <a:pPr/>
              <a:t>2</a:t>
            </a:fld>
            <a:endParaRPr lang="en-US"/>
          </a:p>
        </p:txBody>
      </p:sp>
      <p:sp>
        <p:nvSpPr>
          <p:cNvPr id="84995" name="Rectangle 2"/>
          <p:cNvSpPr>
            <a:spLocks noGrp="1" noRot="1" noChangeAspect="1" noChangeArrowheads="1" noTextEdit="1"/>
          </p:cNvSpPr>
          <p:nvPr>
            <p:ph type="sldImg"/>
          </p:nvPr>
        </p:nvSpPr>
        <p:spPr>
          <a:xfrm>
            <a:off x="1157288" y="693738"/>
            <a:ext cx="4546600" cy="3411537"/>
          </a:xfrm>
          <a:ln/>
        </p:spPr>
      </p:sp>
      <p:sp>
        <p:nvSpPr>
          <p:cNvPr id="84996" name="Rectangle 3"/>
          <p:cNvSpPr>
            <a:spLocks noGrp="1" noChangeArrowheads="1"/>
          </p:cNvSpPr>
          <p:nvPr>
            <p:ph type="body" idx="1"/>
          </p:nvPr>
        </p:nvSpPr>
        <p:spPr>
          <a:xfrm>
            <a:off x="913361" y="4338704"/>
            <a:ext cx="5026603" cy="4116365"/>
          </a:xfrm>
          <a:noFill/>
          <a:ln/>
        </p:spPr>
        <p:txBody>
          <a:bodyPr lIns="90137" tIns="45069" rIns="90137" bIns="45069"/>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B23F68A-5952-4E5C-8FEB-ABA4FB0B6567}" type="slidenum">
              <a:rPr lang="en-US"/>
              <a:pPr/>
              <a:t>3</a:t>
            </a:fld>
            <a:endParaRPr lang="en-US"/>
          </a:p>
        </p:txBody>
      </p:sp>
      <p:sp>
        <p:nvSpPr>
          <p:cNvPr id="84995" name="Rectangle 2"/>
          <p:cNvSpPr>
            <a:spLocks noGrp="1" noRot="1" noChangeAspect="1" noChangeArrowheads="1" noTextEdit="1"/>
          </p:cNvSpPr>
          <p:nvPr>
            <p:ph type="sldImg"/>
          </p:nvPr>
        </p:nvSpPr>
        <p:spPr>
          <a:xfrm>
            <a:off x="1157288" y="693738"/>
            <a:ext cx="4546600" cy="3411537"/>
          </a:xfrm>
          <a:ln/>
        </p:spPr>
      </p:sp>
      <p:sp>
        <p:nvSpPr>
          <p:cNvPr id="84996" name="Rectangle 3"/>
          <p:cNvSpPr>
            <a:spLocks noGrp="1" noChangeArrowheads="1"/>
          </p:cNvSpPr>
          <p:nvPr>
            <p:ph type="body" idx="1"/>
          </p:nvPr>
        </p:nvSpPr>
        <p:spPr>
          <a:xfrm>
            <a:off x="913361" y="4338704"/>
            <a:ext cx="5026603" cy="4116365"/>
          </a:xfrm>
          <a:noFill/>
          <a:ln/>
        </p:spPr>
        <p:txBody>
          <a:bodyPr lIns="90137" tIns="45069" rIns="90137" bIns="45069"/>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D1D5676-087D-4FA3-BA6E-C58C8E642A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E5E026B-A68B-4007-AC15-849CAF5902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10B2DD-4AFA-462C-9F5E-DDB89996F8E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D031C-46DD-4D6F-82A3-48777610B146}"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DD031C-46DD-4D6F-82A3-48777610B146}"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DD031C-46DD-4D6F-82A3-48777610B146}" type="datetimeFigureOut">
              <a:rPr lang="en-US" smtClean="0"/>
              <a:pPr/>
              <a:t>11/1/2014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DD031C-46DD-4D6F-82A3-48777610B146}" type="datetimeFigureOut">
              <a:rPr lang="en-US" smtClean="0"/>
              <a:pPr/>
              <a:t>11/1/2014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D031C-46DD-4D6F-82A3-48777610B146}" type="datetimeFigureOut">
              <a:rPr lang="en-US" smtClean="0"/>
              <a:pPr/>
              <a:t>11/1/2014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D031C-46DD-4D6F-82A3-48777610B146}" type="datetimeFigureOut">
              <a:rPr lang="en-US" smtClean="0"/>
              <a:pPr/>
              <a:t>11/1/2014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675EC-6E2F-44BB-B794-E14A57F770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hart" Target="../charts/chart3.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38.png"/><Relationship Id="rId4" Type="http://schemas.openxmlformats.org/officeDocument/2006/relationships/image" Target="../media/image43.png"/></Relationships>
</file>

<file path=ppt/slides/_rels/slide1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00" y="762000"/>
            <a:ext cx="7772400" cy="1470025"/>
          </a:xfrm>
        </p:spPr>
        <p:txBody>
          <a:bodyPr>
            <a:normAutofit/>
          </a:bodyPr>
          <a:lstStyle/>
          <a:p>
            <a:r>
              <a:rPr lang="en-US" dirty="0" smtClean="0"/>
              <a:t>Language Translation and </a:t>
            </a:r>
            <a:br>
              <a:rPr lang="en-US" dirty="0" smtClean="0"/>
            </a:br>
            <a:r>
              <a:rPr lang="en-US" dirty="0" smtClean="0"/>
              <a:t>Code-Breaking</a:t>
            </a:r>
            <a:endParaRPr lang="en-US" dirty="0"/>
          </a:p>
        </p:txBody>
      </p:sp>
      <p:sp>
        <p:nvSpPr>
          <p:cNvPr id="3" name="Subtitle 2"/>
          <p:cNvSpPr>
            <a:spLocks noGrp="1"/>
          </p:cNvSpPr>
          <p:nvPr>
            <p:ph type="subTitle" idx="1"/>
          </p:nvPr>
        </p:nvSpPr>
        <p:spPr>
          <a:xfrm>
            <a:off x="228600" y="2438400"/>
            <a:ext cx="8763000" cy="4114800"/>
          </a:xfrm>
        </p:spPr>
        <p:txBody>
          <a:bodyPr>
            <a:normAutofit fontScale="70000" lnSpcReduction="20000"/>
          </a:bodyPr>
          <a:lstStyle/>
          <a:p>
            <a:r>
              <a:rPr lang="en-US" sz="3400" b="1" dirty="0" smtClean="0">
                <a:solidFill>
                  <a:schemeClr val="tx1"/>
                </a:solidFill>
              </a:rPr>
              <a:t>Kevin Knight</a:t>
            </a:r>
          </a:p>
          <a:p>
            <a:r>
              <a:rPr lang="en-US" sz="3400" b="1" dirty="0" smtClean="0">
                <a:solidFill>
                  <a:schemeClr val="tx1"/>
                </a:solidFill>
              </a:rPr>
              <a:t>Information Sciences Institute &amp; Computer Science Department</a:t>
            </a:r>
          </a:p>
          <a:p>
            <a:r>
              <a:rPr lang="en-US" sz="3400" b="1" dirty="0" smtClean="0">
                <a:solidFill>
                  <a:schemeClr val="tx1"/>
                </a:solidFill>
              </a:rPr>
              <a:t>University of Southern California</a:t>
            </a:r>
          </a:p>
          <a:p>
            <a:endParaRPr lang="en-US" sz="3400" b="1" dirty="0">
              <a:solidFill>
                <a:schemeClr val="tx1"/>
              </a:solidFill>
            </a:endParaRPr>
          </a:p>
          <a:p>
            <a:endParaRPr lang="en-US" sz="3400" b="1" dirty="0" smtClean="0">
              <a:solidFill>
                <a:schemeClr val="tx1"/>
              </a:solidFill>
            </a:endParaRPr>
          </a:p>
          <a:p>
            <a:endParaRPr lang="en-US" dirty="0" smtClean="0">
              <a:solidFill>
                <a:schemeClr val="tx1"/>
              </a:solidFill>
            </a:endParaRPr>
          </a:p>
          <a:p>
            <a:endParaRPr lang="en-US" dirty="0" smtClean="0">
              <a:solidFill>
                <a:schemeClr val="tx1"/>
              </a:solidFill>
            </a:endParaRPr>
          </a:p>
          <a:p>
            <a:r>
              <a:rPr lang="en-US" sz="2300" dirty="0" smtClean="0">
                <a:solidFill>
                  <a:schemeClr val="tx1"/>
                </a:solidFill>
              </a:rPr>
              <a:t>joint work with:</a:t>
            </a:r>
          </a:p>
          <a:p>
            <a:r>
              <a:rPr lang="en-US" sz="2300" dirty="0" err="1" smtClean="0">
                <a:solidFill>
                  <a:schemeClr val="tx1"/>
                </a:solidFill>
              </a:rPr>
              <a:t>Sujith</a:t>
            </a:r>
            <a:r>
              <a:rPr lang="en-US" sz="2300" dirty="0" smtClean="0">
                <a:solidFill>
                  <a:schemeClr val="tx1"/>
                </a:solidFill>
              </a:rPr>
              <a:t> Ravi, Qing Dou (USC), </a:t>
            </a:r>
            <a:r>
              <a:rPr lang="en-US" sz="2300" dirty="0" err="1" smtClean="0">
                <a:solidFill>
                  <a:schemeClr val="tx1"/>
                </a:solidFill>
              </a:rPr>
              <a:t>Beáta</a:t>
            </a:r>
            <a:r>
              <a:rPr lang="en-US" sz="2300" dirty="0" smtClean="0">
                <a:solidFill>
                  <a:schemeClr val="tx1"/>
                </a:solidFill>
              </a:rPr>
              <a:t> </a:t>
            </a:r>
            <a:r>
              <a:rPr lang="en-US" sz="2300" dirty="0" err="1" smtClean="0">
                <a:solidFill>
                  <a:schemeClr val="tx1"/>
                </a:solidFill>
              </a:rPr>
              <a:t>Megyesi</a:t>
            </a:r>
            <a:r>
              <a:rPr lang="en-US" sz="2300" dirty="0" smtClean="0">
                <a:solidFill>
                  <a:schemeClr val="tx1"/>
                </a:solidFill>
              </a:rPr>
              <a:t>, Christiane Schaefer (Uppsala)</a:t>
            </a:r>
          </a:p>
          <a:p>
            <a:r>
              <a:rPr lang="en-US" sz="2300" dirty="0" smtClean="0">
                <a:solidFill>
                  <a:schemeClr val="tx1"/>
                </a:solidFill>
              </a:rPr>
              <a:t>Regina </a:t>
            </a:r>
            <a:r>
              <a:rPr lang="en-US" sz="2300" dirty="0" err="1" smtClean="0">
                <a:solidFill>
                  <a:schemeClr val="tx1"/>
                </a:solidFill>
              </a:rPr>
              <a:t>Barzilay</a:t>
            </a:r>
            <a:r>
              <a:rPr lang="en-US" sz="2300" dirty="0" smtClean="0">
                <a:solidFill>
                  <a:schemeClr val="tx1"/>
                </a:solidFill>
              </a:rPr>
              <a:t>, Ben Snyder (MIT), </a:t>
            </a:r>
            <a:r>
              <a:rPr lang="en-US" sz="2300" dirty="0" err="1" smtClean="0">
                <a:solidFill>
                  <a:schemeClr val="tx1"/>
                </a:solidFill>
              </a:rPr>
              <a:t>Sravana</a:t>
            </a:r>
            <a:r>
              <a:rPr lang="en-US" sz="2300" dirty="0" smtClean="0">
                <a:solidFill>
                  <a:schemeClr val="tx1"/>
                </a:solidFill>
              </a:rPr>
              <a:t> Reddy (Chicago)</a:t>
            </a:r>
          </a:p>
          <a:p>
            <a:endParaRPr lang="en-US" dirty="0" smtClean="0">
              <a:solidFill>
                <a:schemeClr val="tx1"/>
              </a:solidFill>
            </a:endParaRPr>
          </a:p>
          <a:p>
            <a:r>
              <a:rPr lang="en-US" dirty="0" smtClean="0">
                <a:solidFill>
                  <a:schemeClr val="tx1"/>
                </a:solidFill>
              </a:rPr>
              <a:t>Stanford University    November 4, 2014</a:t>
            </a:r>
          </a:p>
          <a:p>
            <a:endParaRPr lang="en-US" dirty="0">
              <a:solidFill>
                <a:schemeClr val="tx1"/>
              </a:solidFill>
            </a:endParaRPr>
          </a:p>
          <a:p>
            <a:endParaRPr lang="en-US" dirty="0" smtClean="0">
              <a:solidFill>
                <a:schemeClr val="tx1"/>
              </a:solidFill>
            </a:endParaRPr>
          </a:p>
        </p:txBody>
      </p:sp>
      <p:pic>
        <p:nvPicPr>
          <p:cNvPr id="4" name="Picture 6" descr="isi-nlp-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3814838"/>
            <a:ext cx="1790700" cy="9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640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9180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8435" name="Text Box 45"/>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
        <p:nvSpPr>
          <p:cNvPr id="18436" name="Rectangle 47"/>
          <p:cNvSpPr>
            <a:spLocks noChangeArrowheads="1"/>
          </p:cNvSpPr>
          <p:nvPr/>
        </p:nvSpPr>
        <p:spPr bwMode="auto">
          <a:xfrm>
            <a:off x="5029200" y="1981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7" name="Rectangle 46"/>
          <p:cNvSpPr>
            <a:spLocks noChangeArrowheads="1"/>
          </p:cNvSpPr>
          <p:nvPr/>
        </p:nvSpPr>
        <p:spPr bwMode="auto">
          <a:xfrm>
            <a:off x="1295400" y="5410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8" name="Rectangle 3"/>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8439" name="Rectangle 4"/>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8440" name="Rectangle 5"/>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6"/>
          <p:cNvGrpSpPr>
            <a:grpSpLocks/>
          </p:cNvGrpSpPr>
          <p:nvPr/>
        </p:nvGrpSpPr>
        <p:grpSpPr bwMode="auto">
          <a:xfrm>
            <a:off x="381000" y="1524000"/>
            <a:ext cx="8337550" cy="4873625"/>
            <a:chOff x="-3" y="-3"/>
            <a:chExt cx="3487" cy="3344"/>
          </a:xfrm>
        </p:grpSpPr>
        <p:grpSp>
          <p:nvGrpSpPr>
            <p:cNvPr id="3" name="Group 7"/>
            <p:cNvGrpSpPr>
              <a:grpSpLocks/>
            </p:cNvGrpSpPr>
            <p:nvPr/>
          </p:nvGrpSpPr>
          <p:grpSpPr bwMode="auto">
            <a:xfrm>
              <a:off x="0" y="0"/>
              <a:ext cx="3481" cy="3338"/>
              <a:chOff x="0" y="0"/>
              <a:chExt cx="3481" cy="3338"/>
            </a:xfrm>
          </p:grpSpPr>
          <p:grpSp>
            <p:nvGrpSpPr>
              <p:cNvPr id="4" name="Group 8"/>
              <p:cNvGrpSpPr>
                <a:grpSpLocks/>
              </p:cNvGrpSpPr>
              <p:nvPr/>
            </p:nvGrpSpPr>
            <p:grpSpPr bwMode="auto">
              <a:xfrm>
                <a:off x="0" y="0"/>
                <a:ext cx="1599" cy="633"/>
                <a:chOff x="0" y="0"/>
                <a:chExt cx="1599" cy="633"/>
              </a:xfrm>
            </p:grpSpPr>
            <p:sp>
              <p:nvSpPr>
                <p:cNvPr id="18480" name="Rectangle 9"/>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8481" name="Rectangle 10"/>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11"/>
              <p:cNvGrpSpPr>
                <a:grpSpLocks/>
              </p:cNvGrpSpPr>
              <p:nvPr/>
            </p:nvGrpSpPr>
            <p:grpSpPr bwMode="auto">
              <a:xfrm>
                <a:off x="1599" y="0"/>
                <a:ext cx="1882" cy="633"/>
                <a:chOff x="1599" y="0"/>
                <a:chExt cx="1882" cy="633"/>
              </a:xfrm>
            </p:grpSpPr>
            <p:sp>
              <p:nvSpPr>
                <p:cNvPr id="18478" name="Rectangle 12"/>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bichat wat dat vat eneat .</a:t>
                  </a:r>
                </a:p>
                <a:p>
                  <a:pPr algn="l" eaLnBrk="0" hangingPunct="0"/>
                  <a:endParaRPr lang="en-US" sz="3200">
                    <a:latin typeface="Times New Roman" pitchFamily="18" charset="0"/>
                  </a:endParaRPr>
                </a:p>
              </p:txBody>
            </p:sp>
            <p:sp>
              <p:nvSpPr>
                <p:cNvPr id="18479" name="Rectangle 13"/>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4"/>
              <p:cNvGrpSpPr>
                <a:grpSpLocks/>
              </p:cNvGrpSpPr>
              <p:nvPr/>
            </p:nvGrpSpPr>
            <p:grpSpPr bwMode="auto">
              <a:xfrm>
                <a:off x="0" y="633"/>
                <a:ext cx="1599" cy="633"/>
                <a:chOff x="0" y="633"/>
                <a:chExt cx="1599" cy="633"/>
              </a:xfrm>
            </p:grpSpPr>
            <p:sp>
              <p:nvSpPr>
                <p:cNvPr id="18476" name="Rectangle 15"/>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8477" name="Rectangle 16"/>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7"/>
              <p:cNvGrpSpPr>
                <a:grpSpLocks/>
              </p:cNvGrpSpPr>
              <p:nvPr/>
            </p:nvGrpSpPr>
            <p:grpSpPr bwMode="auto">
              <a:xfrm>
                <a:off x="1599" y="633"/>
                <a:ext cx="1882" cy="633"/>
                <a:chOff x="1599" y="633"/>
                <a:chExt cx="1882" cy="633"/>
              </a:xfrm>
            </p:grpSpPr>
            <p:sp>
              <p:nvSpPr>
                <p:cNvPr id="18474" name="Rectangle 18"/>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8475" name="Rectangle 19"/>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20"/>
              <p:cNvGrpSpPr>
                <a:grpSpLocks/>
              </p:cNvGrpSpPr>
              <p:nvPr/>
            </p:nvGrpSpPr>
            <p:grpSpPr bwMode="auto">
              <a:xfrm>
                <a:off x="0" y="1266"/>
                <a:ext cx="1599" cy="518"/>
                <a:chOff x="0" y="1266"/>
                <a:chExt cx="1599" cy="518"/>
              </a:xfrm>
            </p:grpSpPr>
            <p:sp>
              <p:nvSpPr>
                <p:cNvPr id="18472" name="Rectangle 21"/>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8473" name="Rectangle 22"/>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3"/>
              <p:cNvGrpSpPr>
                <a:grpSpLocks/>
              </p:cNvGrpSpPr>
              <p:nvPr/>
            </p:nvGrpSpPr>
            <p:grpSpPr bwMode="auto">
              <a:xfrm>
                <a:off x="1599" y="1266"/>
                <a:ext cx="1882" cy="518"/>
                <a:chOff x="1599" y="1266"/>
                <a:chExt cx="1882" cy="518"/>
              </a:xfrm>
            </p:grpSpPr>
            <p:sp>
              <p:nvSpPr>
                <p:cNvPr id="18470" name="Rectangle 24"/>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8471" name="Rectangle 25"/>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6"/>
              <p:cNvGrpSpPr>
                <a:grpSpLocks/>
              </p:cNvGrpSpPr>
              <p:nvPr/>
            </p:nvGrpSpPr>
            <p:grpSpPr bwMode="auto">
              <a:xfrm>
                <a:off x="0" y="1784"/>
                <a:ext cx="1599" cy="518"/>
                <a:chOff x="0" y="1784"/>
                <a:chExt cx="1599" cy="518"/>
              </a:xfrm>
            </p:grpSpPr>
            <p:sp>
              <p:nvSpPr>
                <p:cNvPr id="18468" name="Rectangle 27"/>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8469" name="Rectangle 28"/>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9"/>
              <p:cNvGrpSpPr>
                <a:grpSpLocks/>
              </p:cNvGrpSpPr>
              <p:nvPr/>
            </p:nvGrpSpPr>
            <p:grpSpPr bwMode="auto">
              <a:xfrm>
                <a:off x="1599" y="1784"/>
                <a:ext cx="1882" cy="518"/>
                <a:chOff x="1599" y="1784"/>
                <a:chExt cx="1882" cy="518"/>
              </a:xfrm>
            </p:grpSpPr>
            <p:sp>
              <p:nvSpPr>
                <p:cNvPr id="18466" name="Rectangle 30"/>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8467" name="Rectangle 31"/>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32"/>
              <p:cNvGrpSpPr>
                <a:grpSpLocks/>
              </p:cNvGrpSpPr>
              <p:nvPr/>
            </p:nvGrpSpPr>
            <p:grpSpPr bwMode="auto">
              <a:xfrm>
                <a:off x="0" y="2302"/>
                <a:ext cx="1599" cy="518"/>
                <a:chOff x="0" y="2302"/>
                <a:chExt cx="1599" cy="518"/>
              </a:xfrm>
            </p:grpSpPr>
            <p:sp>
              <p:nvSpPr>
                <p:cNvPr id="18464" name="Rectangle 33"/>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quat cat .</a:t>
                  </a:r>
                </a:p>
                <a:p>
                  <a:pPr algn="l" eaLnBrk="0" hangingPunct="0"/>
                  <a:endParaRPr lang="en-US" sz="3200">
                    <a:latin typeface="Times New Roman" pitchFamily="18" charset="0"/>
                  </a:endParaRPr>
                </a:p>
              </p:txBody>
            </p:sp>
            <p:sp>
              <p:nvSpPr>
                <p:cNvPr id="18465" name="Rectangle 34"/>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5"/>
              <p:cNvGrpSpPr>
                <a:grpSpLocks/>
              </p:cNvGrpSpPr>
              <p:nvPr/>
            </p:nvGrpSpPr>
            <p:grpSpPr bwMode="auto">
              <a:xfrm>
                <a:off x="1599" y="2302"/>
                <a:ext cx="1882" cy="518"/>
                <a:chOff x="1599" y="2302"/>
                <a:chExt cx="1882" cy="518"/>
              </a:xfrm>
            </p:grpSpPr>
            <p:sp>
              <p:nvSpPr>
                <p:cNvPr id="18462" name="Rectangle 36"/>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8463" name="Rectangle 37"/>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8"/>
              <p:cNvGrpSpPr>
                <a:grpSpLocks/>
              </p:cNvGrpSpPr>
              <p:nvPr/>
            </p:nvGrpSpPr>
            <p:grpSpPr bwMode="auto">
              <a:xfrm>
                <a:off x="0" y="2820"/>
                <a:ext cx="1599" cy="518"/>
                <a:chOff x="0" y="2820"/>
                <a:chExt cx="1599" cy="518"/>
              </a:xfrm>
            </p:grpSpPr>
            <p:sp>
              <p:nvSpPr>
                <p:cNvPr id="18460" name="Rectangle 39"/>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8461" name="Rectangle 40"/>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41"/>
              <p:cNvGrpSpPr>
                <a:grpSpLocks/>
              </p:cNvGrpSpPr>
              <p:nvPr/>
            </p:nvGrpSpPr>
            <p:grpSpPr bwMode="auto">
              <a:xfrm>
                <a:off x="1599" y="2820"/>
                <a:ext cx="1882" cy="518"/>
                <a:chOff x="1599" y="2820"/>
                <a:chExt cx="1882" cy="518"/>
              </a:xfrm>
            </p:grpSpPr>
            <p:sp>
              <p:nvSpPr>
                <p:cNvPr id="18458" name="Rectangle 42"/>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8459" name="Rectangle 43"/>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8445" name="Rectangle 44"/>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8442" name="Line 48"/>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8443" name="Line 49"/>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Key Observation #1</a:t>
            </a:r>
            <a:endParaRPr lang="en-US" sz="4800" dirty="0"/>
          </a:p>
        </p:txBody>
      </p:sp>
      <p:sp>
        <p:nvSpPr>
          <p:cNvPr id="4" name="Content Placeholder 3"/>
          <p:cNvSpPr txBox="1">
            <a:spLocks noGrp="1"/>
          </p:cNvSpPr>
          <p:nvPr>
            <p:ph idx="1"/>
          </p:nvPr>
        </p:nvSpPr>
        <p:spPr>
          <a:xfrm>
            <a:off x="304800" y="1600200"/>
            <a:ext cx="8382000" cy="3693319"/>
          </a:xfrm>
          <a:prstGeom prst="rect">
            <a:avLst/>
          </a:prstGeom>
          <a:noFill/>
        </p:spPr>
        <p:txBody>
          <a:bodyPr wrap="square" rtlCol="0">
            <a:spAutoFit/>
          </a:bodyPr>
          <a:lstStyle/>
          <a:p>
            <a:pPr>
              <a:buNone/>
            </a:pPr>
            <a:r>
              <a:rPr lang="en-US" sz="3600" dirty="0" smtClean="0"/>
              <a:t>In </a:t>
            </a:r>
            <a:r>
              <a:rPr lang="en-US" sz="3600" dirty="0" err="1" smtClean="0"/>
              <a:t>Copiale</a:t>
            </a:r>
            <a:r>
              <a:rPr lang="en-US" sz="3600" dirty="0" smtClean="0"/>
              <a:t>,  </a:t>
            </a:r>
            <a:r>
              <a:rPr lang="en-US" sz="5400" dirty="0" smtClean="0">
                <a:latin typeface="Copiale" pitchFamily="2" charset="0"/>
              </a:rPr>
              <a:t>?</a:t>
            </a:r>
            <a:r>
              <a:rPr lang="en-US" sz="3600" dirty="0" smtClean="0"/>
              <a:t> almost always followed by </a:t>
            </a:r>
            <a:r>
              <a:rPr lang="en-US" sz="4800" dirty="0" smtClean="0">
                <a:latin typeface="Copiale" pitchFamily="2" charset="0"/>
              </a:rPr>
              <a:t>–</a:t>
            </a:r>
            <a:endParaRPr lang="en-US" sz="3600" dirty="0" smtClean="0"/>
          </a:p>
          <a:p>
            <a:pPr>
              <a:buNone/>
            </a:pPr>
            <a:r>
              <a:rPr lang="en-US" sz="3600" dirty="0" smtClean="0"/>
              <a:t>In German, C almost always followed by H</a:t>
            </a:r>
          </a:p>
          <a:p>
            <a:pPr>
              <a:buNone/>
            </a:pPr>
            <a:r>
              <a:rPr lang="en-US" sz="3600" dirty="0" smtClean="0"/>
              <a:t>       (German CH is like English QU)</a:t>
            </a:r>
          </a:p>
          <a:p>
            <a:pPr>
              <a:buNone/>
            </a:pPr>
            <a:endParaRPr lang="en-US" sz="1800" dirty="0" smtClean="0"/>
          </a:p>
          <a:p>
            <a:pPr>
              <a:buNone/>
            </a:pPr>
            <a:r>
              <a:rPr lang="en-US" sz="3600" b="1" dirty="0" smtClean="0"/>
              <a:t>So guess:     </a:t>
            </a:r>
            <a:r>
              <a:rPr lang="en-US" sz="5400" b="1" dirty="0" smtClean="0">
                <a:latin typeface="Copiale" pitchFamily="2" charset="0"/>
              </a:rPr>
              <a:t>?</a:t>
            </a:r>
            <a:r>
              <a:rPr lang="en-US" sz="3600" b="1" dirty="0" smtClean="0"/>
              <a:t> = C, </a:t>
            </a:r>
            <a:r>
              <a:rPr lang="en-US" sz="4800" b="1" dirty="0" smtClean="0">
                <a:latin typeface="Copiale" pitchFamily="2" charset="0"/>
              </a:rPr>
              <a:t>–</a:t>
            </a:r>
            <a:r>
              <a:rPr lang="en-US" sz="3600" b="1" dirty="0" smtClean="0"/>
              <a:t>= H</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5105400" y="2438400"/>
            <a:ext cx="3791070" cy="345474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One Thing Leads to Another</a:t>
            </a:r>
            <a:endParaRPr lang="en-US" dirty="0"/>
          </a:p>
        </p:txBody>
      </p:sp>
      <p:sp>
        <p:nvSpPr>
          <p:cNvPr id="6" name="TextBox 3"/>
          <p:cNvSpPr txBox="1"/>
          <p:nvPr/>
        </p:nvSpPr>
        <p:spPr>
          <a:xfrm>
            <a:off x="4876800" y="5739825"/>
            <a:ext cx="4191000" cy="58477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200" dirty="0" smtClean="0">
                <a:latin typeface="Copiale" pitchFamily="2" charset="0"/>
              </a:rPr>
              <a:t>W”=</a:t>
            </a:r>
            <a:r>
              <a:rPr lang="en-US" sz="3200" dirty="0" err="1" smtClean="0">
                <a:latin typeface="Copiale" pitchFamily="2" charset="0"/>
              </a:rPr>
              <a:t>Gd</a:t>
            </a:r>
            <a:r>
              <a:rPr lang="en-US" sz="3200" dirty="0" smtClean="0">
                <a:latin typeface="Copiale" pitchFamily="2" charset="0"/>
              </a:rPr>
              <a:t>&amp;&lt;)OAZUEI </a:t>
            </a:r>
            <a:r>
              <a:rPr lang="en-US" sz="3200" dirty="0" err="1" smtClean="0">
                <a:latin typeface="Copiale" pitchFamily="2" charset="0"/>
              </a:rPr>
              <a:t>y!Y</a:t>
            </a:r>
            <a:r>
              <a:rPr lang="en-US" sz="3200" dirty="0" smtClean="0">
                <a:latin typeface="Copiale" pitchFamily="2" charset="0"/>
              </a:rPr>
              <a:t> PHN</a:t>
            </a:r>
            <a:endParaRPr lang="en-US" sz="3200" dirty="0">
              <a:latin typeface="Copiale" pitchFamily="2" charset="0"/>
            </a:endParaRPr>
          </a:p>
        </p:txBody>
      </p:sp>
      <p:sp>
        <p:nvSpPr>
          <p:cNvPr id="3" name="Content Placeholder 2"/>
          <p:cNvSpPr>
            <a:spLocks noGrp="1"/>
          </p:cNvSpPr>
          <p:nvPr>
            <p:ph idx="1"/>
          </p:nvPr>
        </p:nvSpPr>
        <p:spPr>
          <a:xfrm>
            <a:off x="457200" y="1600200"/>
            <a:ext cx="6172200" cy="4993105"/>
          </a:xfrm>
          <a:solidFill>
            <a:schemeClr val="bg1"/>
          </a:solidFill>
        </p:spPr>
        <p:txBody>
          <a:bodyPr>
            <a:normAutofit/>
          </a:bodyPr>
          <a:lstStyle/>
          <a:p>
            <a:pPr>
              <a:buNone/>
            </a:pPr>
            <a:endParaRPr lang="en-US" sz="1200" dirty="0" smtClean="0"/>
          </a:p>
          <a:p>
            <a:pPr>
              <a:buNone/>
            </a:pPr>
            <a:endParaRPr lang="en-US" sz="1200" dirty="0" smtClean="0"/>
          </a:p>
          <a:p>
            <a:pPr>
              <a:buNone/>
            </a:pPr>
            <a:endParaRPr lang="en-US" sz="1200" dirty="0" smtClean="0"/>
          </a:p>
          <a:p>
            <a:pPr>
              <a:buNone/>
            </a:pPr>
            <a:r>
              <a:rPr lang="en-US" dirty="0" smtClean="0"/>
              <a:t>Each step is guesswork.</a:t>
            </a:r>
          </a:p>
          <a:p>
            <a:pPr>
              <a:buNone/>
            </a:pPr>
            <a:r>
              <a:rPr lang="en-US" dirty="0" smtClean="0"/>
              <a:t>Must be willing to retract.</a:t>
            </a:r>
          </a:p>
          <a:p>
            <a:pPr>
              <a:buNone/>
            </a:pPr>
            <a:r>
              <a:rPr lang="en-US" dirty="0" smtClean="0"/>
              <a:t>Weird task, not knowing German.</a:t>
            </a:r>
          </a:p>
          <a:p>
            <a:pPr>
              <a:buNone/>
            </a:pPr>
            <a:r>
              <a:rPr lang="en-US" dirty="0" smtClean="0"/>
              <a:t>No longer care what the book says.</a:t>
            </a:r>
          </a:p>
          <a:p>
            <a:pPr>
              <a:buNone/>
            </a:pPr>
            <a:r>
              <a:rPr lang="en-US" dirty="0" smtClean="0"/>
              <a:t>Cluster diagram crucial:</a:t>
            </a:r>
          </a:p>
          <a:p>
            <a:pPr>
              <a:buNone/>
            </a:pPr>
            <a:endParaRPr lang="en-US" sz="1100" dirty="0" smtClean="0"/>
          </a:p>
          <a:p>
            <a:pPr>
              <a:buNone/>
            </a:pPr>
            <a:r>
              <a:rPr lang="en-US" sz="3600" dirty="0" smtClean="0"/>
              <a:t>   </a:t>
            </a:r>
            <a:r>
              <a:rPr lang="en-US" sz="4000" dirty="0" smtClean="0">
                <a:latin typeface="Copiale" pitchFamily="2" charset="0"/>
              </a:rPr>
              <a:t>y</a:t>
            </a:r>
            <a:r>
              <a:rPr lang="en-US" sz="4000" dirty="0" smtClean="0"/>
              <a:t> = I     </a:t>
            </a:r>
            <a:r>
              <a:rPr lang="en-US" dirty="0" smtClean="0">
                <a:solidFill>
                  <a:srgbClr val="FF0000"/>
                </a:solidFill>
                <a:sym typeface="Wingdings" pitchFamily="2" charset="2"/>
              </a:rPr>
              <a:t></a:t>
            </a:r>
            <a:r>
              <a:rPr lang="en-US" sz="4000" dirty="0" smtClean="0">
                <a:sym typeface="Wingdings" pitchFamily="2" charset="2"/>
              </a:rPr>
              <a:t>    </a:t>
            </a:r>
            <a:r>
              <a:rPr lang="en-US" sz="4000" dirty="0" smtClean="0">
                <a:latin typeface="Copiale" pitchFamily="2" charset="0"/>
                <a:sym typeface="Wingdings" pitchFamily="2" charset="2"/>
              </a:rPr>
              <a:t>! </a:t>
            </a:r>
            <a:r>
              <a:rPr lang="en-US" sz="4000" dirty="0" smtClean="0">
                <a:sym typeface="Wingdings" pitchFamily="2" charset="2"/>
              </a:rPr>
              <a:t>= I  , </a:t>
            </a:r>
            <a:r>
              <a:rPr lang="en-US" sz="4000" dirty="0" smtClean="0">
                <a:latin typeface="Copiale" pitchFamily="2" charset="0"/>
                <a:sym typeface="Wingdings" pitchFamily="2" charset="2"/>
              </a:rPr>
              <a:t>Y</a:t>
            </a:r>
            <a:r>
              <a:rPr lang="en-US" sz="4000" dirty="0" smtClean="0">
                <a:sym typeface="Wingdings" pitchFamily="2" charset="2"/>
              </a:rPr>
              <a:t> = I</a:t>
            </a:r>
            <a:endParaRPr lang="en-US" sz="3600" dirty="0" smtClean="0">
              <a:sym typeface="Wingdings" pitchFamily="2" charset="2"/>
            </a:endParaRPr>
          </a:p>
          <a:p>
            <a:pPr>
              <a:buNone/>
            </a:pPr>
            <a:endParaRPr lang="en-US" sz="3600" dirty="0" smtClean="0"/>
          </a:p>
        </p:txBody>
      </p:sp>
      <p:sp>
        <p:nvSpPr>
          <p:cNvPr id="10" name="TextBox 9"/>
          <p:cNvSpPr txBox="1"/>
          <p:nvPr/>
        </p:nvSpPr>
        <p:spPr>
          <a:xfrm>
            <a:off x="533400" y="1371600"/>
            <a:ext cx="8382000" cy="830997"/>
          </a:xfrm>
          <a:prstGeom prst="rect">
            <a:avLst/>
          </a:prstGeom>
          <a:noFill/>
        </p:spPr>
        <p:txBody>
          <a:bodyPr wrap="square" rtlCol="0">
            <a:spAutoFit/>
          </a:bodyPr>
          <a:lstStyle/>
          <a:p>
            <a:r>
              <a:rPr lang="en-US" sz="4800" dirty="0" smtClean="0">
                <a:latin typeface="Copiale" pitchFamily="2" charset="0"/>
              </a:rPr>
              <a:t>?</a:t>
            </a:r>
            <a:r>
              <a:rPr lang="en-US" sz="4400" dirty="0" smtClean="0">
                <a:latin typeface="Copiale" pitchFamily="2" charset="0"/>
              </a:rPr>
              <a:t>–</a:t>
            </a:r>
            <a:r>
              <a:rPr lang="en-US" sz="3200" dirty="0" smtClean="0"/>
              <a:t>= CH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rPr>
              <a:t>?</a:t>
            </a:r>
            <a:r>
              <a:rPr lang="en-US" sz="4400" dirty="0" smtClean="0">
                <a:latin typeface="Copiale" pitchFamily="2" charset="0"/>
              </a:rPr>
              <a:t>–^ </a:t>
            </a:r>
            <a:r>
              <a:rPr lang="en-US" sz="3200" dirty="0" smtClean="0"/>
              <a:t>= CHT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sym typeface="Wingdings" pitchFamily="2" charset="2"/>
              </a:rPr>
              <a:t>  </a:t>
            </a:r>
            <a:r>
              <a:rPr lang="en-US" sz="4400" dirty="0" smtClean="0">
                <a:latin typeface="Copiale" pitchFamily="2" charset="0"/>
              </a:rPr>
              <a:t>^ </a:t>
            </a:r>
            <a:r>
              <a:rPr lang="en-US" sz="3200" dirty="0" smtClean="0"/>
              <a:t>= T  ?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
        <p:nvSpPr>
          <p:cNvPr id="8" name="TextBox 7"/>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8" name="TextBox 7"/>
          <p:cNvSpPr txBox="1"/>
          <p:nvPr/>
        </p:nvSpPr>
        <p:spPr>
          <a:xfrm>
            <a:off x="7467600" y="115669"/>
            <a:ext cx="1023101" cy="646331"/>
          </a:xfrm>
          <a:prstGeom prst="rect">
            <a:avLst/>
          </a:prstGeom>
          <a:solidFill>
            <a:srgbClr val="FFFF00"/>
          </a:solidFill>
        </p:spPr>
        <p:txBody>
          <a:bodyPr wrap="none" rtlCol="0">
            <a:spAutoFit/>
          </a:bodyPr>
          <a:lstStyle/>
          <a:p>
            <a:r>
              <a:rPr lang="en-US" dirty="0" smtClean="0"/>
              <a:t>Cipher</a:t>
            </a:r>
          </a:p>
          <a:p>
            <a:r>
              <a:rPr lang="en-US" dirty="0" err="1" smtClean="0"/>
              <a:t>trigraphs</a:t>
            </a:r>
            <a:endParaRPr lang="en-US" dirty="0"/>
          </a:p>
        </p:txBody>
      </p:sp>
      <p:sp>
        <p:nvSpPr>
          <p:cNvPr id="9" name="TextBox 8"/>
          <p:cNvSpPr txBox="1"/>
          <p:nvPr/>
        </p:nvSpPr>
        <p:spPr>
          <a:xfrm>
            <a:off x="6248400" y="115669"/>
            <a:ext cx="1023101" cy="646331"/>
          </a:xfrm>
          <a:prstGeom prst="rect">
            <a:avLst/>
          </a:prstGeom>
          <a:solidFill>
            <a:srgbClr val="FFFF00"/>
          </a:solidFill>
        </p:spPr>
        <p:txBody>
          <a:bodyPr wrap="none" rtlCol="0">
            <a:spAutoFit/>
          </a:bodyPr>
          <a:lstStyle/>
          <a:p>
            <a:r>
              <a:rPr lang="en-US" dirty="0" smtClean="0"/>
              <a:t>German</a:t>
            </a:r>
          </a:p>
          <a:p>
            <a:r>
              <a:rPr lang="en-US" dirty="0" err="1" smtClean="0"/>
              <a:t>trigraphs</a:t>
            </a:r>
            <a:endParaRPr lang="en-US" dirty="0"/>
          </a:p>
        </p:txBody>
      </p:sp>
      <p:sp>
        <p:nvSpPr>
          <p:cNvPr id="10" name="TextBox 9"/>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1400" y="2438400"/>
            <a:ext cx="1160382" cy="1015663"/>
          </a:xfrm>
          <a:prstGeom prst="rect">
            <a:avLst/>
          </a:prstGeom>
          <a:solidFill>
            <a:srgbClr val="FFFF00"/>
          </a:solidFill>
        </p:spPr>
        <p:txBody>
          <a:bodyPr wrap="none" rtlCol="0">
            <a:spAutoFit/>
          </a:bodyPr>
          <a:lstStyle/>
          <a:p>
            <a:r>
              <a:rPr lang="en-US" sz="2000" dirty="0" err="1" smtClean="0"/>
              <a:t>Trigraph</a:t>
            </a:r>
            <a:endParaRPr lang="en-US" sz="2000" dirty="0" smtClean="0"/>
          </a:p>
          <a:p>
            <a:r>
              <a:rPr lang="en-US" sz="2000" dirty="0" smtClean="0"/>
              <a:t>Decoding</a:t>
            </a:r>
          </a:p>
          <a:p>
            <a:r>
              <a:rPr lang="en-US" sz="2000" dirty="0" smtClean="0"/>
              <a:t>Guesses</a:t>
            </a:r>
            <a:endParaRPr lang="en-US" sz="2000" dirty="0"/>
          </a:p>
        </p:txBody>
      </p:sp>
      <p:sp>
        <p:nvSpPr>
          <p:cNvPr id="14" name="Left Brace 13"/>
          <p:cNvSpPr/>
          <p:nvPr/>
        </p:nvSpPr>
        <p:spPr>
          <a:xfrm>
            <a:off x="7010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flipH="1">
            <a:off x="7391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sz="4800" dirty="0" smtClean="0"/>
              <a:t>Key Observation #2</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10" name="TextBox 9"/>
          <p:cNvSpPr txBox="1"/>
          <p:nvPr/>
        </p:nvSpPr>
        <p:spPr>
          <a:xfrm>
            <a:off x="3581400" y="5892225"/>
            <a:ext cx="5181600" cy="584775"/>
          </a:xfrm>
          <a:prstGeom prst="rect">
            <a:avLst/>
          </a:prstGeom>
          <a:noFill/>
        </p:spPr>
        <p:txBody>
          <a:bodyPr wrap="square" rtlCol="0">
            <a:spAutoFit/>
          </a:bodyPr>
          <a:lstStyle/>
          <a:p>
            <a:r>
              <a:rPr lang="en-US" sz="3200" b="1" dirty="0" smtClean="0">
                <a:solidFill>
                  <a:srgbClr val="FF0000"/>
                </a:solidFill>
              </a:rPr>
              <a:t>Actually, those are space bars</a:t>
            </a:r>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85579"/>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1085578"/>
            <a:ext cx="3830208" cy="549778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29337" y="1020762"/>
            <a:ext cx="4386063" cy="5398988"/>
          </a:xfrm>
          <a:prstGeom prst="rect">
            <a:avLst/>
          </a:prstGeom>
          <a:noFill/>
          <a:ln w="9525">
            <a:noFill/>
            <a:miter lim="800000"/>
            <a:headEnd/>
            <a:tailEnd/>
          </a:ln>
        </p:spPr>
      </p:pic>
      <p:cxnSp>
        <p:nvCxnSpPr>
          <p:cNvPr id="6" name="Straight Arrow Connector 5"/>
          <p:cNvCxnSpPr/>
          <p:nvPr/>
        </p:nvCxnSpPr>
        <p:spPr>
          <a:xfrm>
            <a:off x="4114800" y="3066779"/>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77912"/>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077912"/>
            <a:ext cx="3810000" cy="54687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568907" y="1020762"/>
            <a:ext cx="4575093" cy="5535046"/>
          </a:xfrm>
          <a:prstGeom prst="rect">
            <a:avLst/>
          </a:prstGeom>
          <a:noFill/>
          <a:ln w="9525">
            <a:noFill/>
            <a:miter lim="800000"/>
            <a:headEnd/>
            <a:tailEnd/>
          </a:ln>
        </p:spPr>
      </p:pic>
      <p:cxnSp>
        <p:nvCxnSpPr>
          <p:cNvPr id="7" name="Straight Arrow Connector 6"/>
          <p:cNvCxnSpPr/>
          <p:nvPr/>
        </p:nvCxnSpPr>
        <p:spPr>
          <a:xfrm>
            <a:off x="4114800" y="3059112"/>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77912"/>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077912"/>
            <a:ext cx="3810000" cy="54687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568907" y="1020762"/>
            <a:ext cx="4575093" cy="5535046"/>
          </a:xfrm>
          <a:prstGeom prst="rect">
            <a:avLst/>
          </a:prstGeom>
          <a:noFill/>
          <a:ln w="9525">
            <a:noFill/>
            <a:miter lim="800000"/>
            <a:headEnd/>
            <a:tailEnd/>
          </a:ln>
        </p:spPr>
      </p:pic>
      <p:cxnSp>
        <p:nvCxnSpPr>
          <p:cNvPr id="7" name="Straight Arrow Connector 6"/>
          <p:cNvCxnSpPr/>
          <p:nvPr/>
        </p:nvCxnSpPr>
        <p:spPr>
          <a:xfrm>
            <a:off x="4114800" y="3059112"/>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934874" y="914400"/>
            <a:ext cx="3156184" cy="830997"/>
          </a:xfrm>
          <a:prstGeom prst="rect">
            <a:avLst/>
          </a:prstGeom>
          <a:solidFill>
            <a:srgbClr val="FFFF00"/>
          </a:solidFill>
        </p:spPr>
        <p:txBody>
          <a:bodyPr wrap="none">
            <a:spAutoFit/>
          </a:bodyPr>
          <a:lstStyle/>
          <a:p>
            <a:pPr algn="ctr"/>
            <a:r>
              <a:rPr lang="en-US" sz="1600" dirty="0" smtClean="0"/>
              <a:t>Documentation at </a:t>
            </a:r>
          </a:p>
          <a:p>
            <a:pPr algn="ctr"/>
            <a:r>
              <a:rPr lang="en-US" sz="1600" dirty="0" smtClean="0"/>
              <a:t>http://stp.lingfil.uu.se/~bea/copiale</a:t>
            </a:r>
          </a:p>
          <a:p>
            <a:pPr algn="ctr"/>
            <a:r>
              <a:rPr lang="en-US" sz="1600" dirty="0" smtClean="0"/>
              <a:t>Google: “</a:t>
            </a:r>
            <a:r>
              <a:rPr lang="en-US" sz="1600" dirty="0" err="1" smtClean="0"/>
              <a:t>copiale</a:t>
            </a:r>
            <a:r>
              <a:rPr lang="en-US" sz="1600" dirty="0" smtClean="0"/>
              <a:t>”</a:t>
            </a: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8"/>
          <p:cNvSpPr>
            <a:spLocks noChangeArrowheads="1"/>
          </p:cNvSpPr>
          <p:nvPr/>
        </p:nvSpPr>
        <p:spPr bwMode="auto">
          <a:xfrm>
            <a:off x="4953000" y="1066800"/>
            <a:ext cx="568325" cy="381000"/>
          </a:xfrm>
          <a:prstGeom prst="rect">
            <a:avLst/>
          </a:prstGeom>
          <a:solidFill>
            <a:schemeClr val="accent1"/>
          </a:solidFill>
          <a:ln w="9525">
            <a:noFill/>
            <a:miter lim="800000"/>
            <a:headEnd/>
            <a:tailEnd/>
          </a:ln>
        </p:spPr>
        <p:txBody>
          <a:bodyPr wrap="none" anchor="ctr"/>
          <a:lstStyle/>
          <a:p>
            <a:endParaRPr lang="en-US"/>
          </a:p>
        </p:txBody>
      </p:sp>
      <p:sp>
        <p:nvSpPr>
          <p:cNvPr id="19460" name="Rectangle 46"/>
          <p:cNvSpPr>
            <a:spLocks noChangeArrowheads="1"/>
          </p:cNvSpPr>
          <p:nvPr/>
        </p:nvSpPr>
        <p:spPr bwMode="auto">
          <a:xfrm>
            <a:off x="5583238" y="4903788"/>
            <a:ext cx="633412" cy="381000"/>
          </a:xfrm>
          <a:prstGeom prst="rect">
            <a:avLst/>
          </a:prstGeom>
          <a:solidFill>
            <a:srgbClr val="FFFF00"/>
          </a:solidFill>
          <a:ln w="9525">
            <a:noFill/>
            <a:miter lim="800000"/>
            <a:headEnd/>
            <a:tailEnd/>
          </a:ln>
        </p:spPr>
        <p:txBody>
          <a:bodyPr wrap="none" anchor="ctr"/>
          <a:lstStyle/>
          <a:p>
            <a:endParaRPr lang="en-US"/>
          </a:p>
        </p:txBody>
      </p:sp>
      <p:sp>
        <p:nvSpPr>
          <p:cNvPr id="1946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9503"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9504"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9501"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9502"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9499"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9500"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9497"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9498"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9495"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9496"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9493"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9494"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9491"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9492"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9489"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9490"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9487"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9488"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9485"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a:t>
                  </a:r>
                  <a:r>
                    <a:rPr lang="en-US" sz="1600" b="1">
                      <a:latin typeface="Times New Roman" pitchFamily="18" charset="0"/>
                      <a:cs typeface="Times New Roman" pitchFamily="18" charset="0"/>
                    </a:rPr>
                    <a:t>crrrok</a:t>
                  </a:r>
                  <a:r>
                    <a:rPr lang="en-US" sz="1600">
                      <a:latin typeface="Times New Roman" pitchFamily="18" charset="0"/>
                      <a:cs typeface="Times New Roman" pitchFamily="18" charset="0"/>
                    </a:rPr>
                    <a:t>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9486"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9483"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9484"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9481"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9482"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9468"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9463"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1946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946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19466" name="Text Box 45"/>
          <p:cNvSpPr txBox="1">
            <a:spLocks noChangeArrowheads="1"/>
          </p:cNvSpPr>
          <p:nvPr/>
        </p:nvSpPr>
        <p:spPr bwMode="auto">
          <a:xfrm>
            <a:off x="5562600" y="5181600"/>
            <a:ext cx="565150" cy="366713"/>
          </a:xfrm>
          <a:prstGeom prst="rect">
            <a:avLst/>
          </a:prstGeom>
          <a:noFill/>
          <a:ln w="9525">
            <a:noFill/>
            <a:miter lim="800000"/>
            <a:headEnd/>
            <a:tailEnd/>
          </a:ln>
        </p:spPr>
        <p:txBody>
          <a:bodyPr wrap="none">
            <a:spAutoFit/>
          </a:bodyPr>
          <a:lstStyle/>
          <a:p>
            <a:pPr algn="l"/>
            <a:r>
              <a:rPr lang="en-US"/>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69700" y="1600200"/>
            <a:ext cx="6595074" cy="4800600"/>
          </a:xfrm>
          <a:prstGeom prst="rect">
            <a:avLst/>
          </a:prstGeom>
          <a:noFill/>
          <a:ln w="9525">
            <a:noFill/>
            <a:miter lim="800000"/>
            <a:headEnd/>
            <a:tailEnd/>
          </a:ln>
        </p:spPr>
      </p:pic>
      <p:sp>
        <p:nvSpPr>
          <p:cNvPr id="5" name="Rectangle 3"/>
          <p:cNvSpPr txBox="1">
            <a:spLocks noChangeArrowheads="1"/>
          </p:cNvSpPr>
          <p:nvPr/>
        </p:nvSpPr>
        <p:spPr>
          <a:xfrm>
            <a:off x="457200" y="4724400"/>
            <a:ext cx="8229600" cy="1295400"/>
          </a:xfrm>
          <a:prstGeom prst="rect">
            <a:avLst/>
          </a:prstGeom>
          <a:solidFill>
            <a:schemeClr val="bg1"/>
          </a:solidFill>
          <a:ln w="28575">
            <a:solidFill>
              <a:schemeClr val="tx1"/>
            </a:solidFill>
          </a:ln>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Medieval illustrated manuscript</a:t>
            </a:r>
          </a:p>
          <a:p>
            <a:pPr marL="342900" indent="-342900">
              <a:lnSpc>
                <a:spcPct val="90000"/>
              </a:lnSpc>
              <a:spcBef>
                <a:spcPct val="20000"/>
              </a:spcBef>
              <a:buFont typeface="Arial" pitchFamily="34" charset="0"/>
              <a:buChar char="•"/>
            </a:pPr>
            <a:r>
              <a:rPr lang="en-US" sz="3200" dirty="0" smtClean="0"/>
              <a:t>235 pages, 6 sections, 38k word tokens, 35 letter types</a:t>
            </a:r>
          </a:p>
          <a:p>
            <a:pPr marL="342900" indent="-342900">
              <a:lnSpc>
                <a:spcPct val="90000"/>
              </a:lnSpc>
              <a:spcBef>
                <a:spcPct val="20000"/>
              </a:spcBef>
              <a:buFont typeface="Arial" pitchFamily="34" charset="0"/>
              <a:buChar char="•"/>
            </a:pPr>
            <a:r>
              <a:rPr lang="en-US" sz="3200" dirty="0" err="1" smtClean="0"/>
              <a:t>Undeciphered</a:t>
            </a:r>
            <a:endParaRPr lang="en-US" sz="3200"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269700" y="1600200"/>
            <a:ext cx="6595074" cy="4800600"/>
          </a:xfrm>
          <a:prstGeom prst="rect">
            <a:avLst/>
          </a:prstGeom>
          <a:noFill/>
          <a:ln w="9525">
            <a:noFill/>
            <a:miter lim="800000"/>
            <a:headEnd/>
            <a:tailEnd/>
          </a:ln>
        </p:spPr>
      </p:pic>
      <p:sp>
        <p:nvSpPr>
          <p:cNvPr id="12" name="Text Box 10"/>
          <p:cNvSpPr txBox="1">
            <a:spLocks noChangeArrowheads="1"/>
          </p:cNvSpPr>
          <p:nvPr/>
        </p:nvSpPr>
        <p:spPr bwMode="auto">
          <a:xfrm>
            <a:off x="496887" y="3429000"/>
            <a:ext cx="8140700" cy="1096963"/>
          </a:xfrm>
          <a:prstGeom prst="rect">
            <a:avLst/>
          </a:prstGeom>
          <a:solidFill>
            <a:schemeClr val="bg1"/>
          </a:solidFill>
          <a:ln w="28575">
            <a:solidFill>
              <a:schemeClr val="tx1"/>
            </a:solidFill>
            <a:miter lim="800000"/>
            <a:headEnd/>
            <a:tailEnd/>
          </a:ln>
          <a:effectLst/>
        </p:spPr>
        <p:txBody>
          <a:bodyPr wrap="none">
            <a:spAutoFit/>
          </a:bodyPr>
          <a:lstStyle/>
          <a:p>
            <a:r>
              <a:rPr lang="en-US" sz="2200" b="0" dirty="0">
                <a:latin typeface="voynichkk" pitchFamily="2" charset="0"/>
              </a:rPr>
              <a:t>BSC8AE OPCC9 4OE FCC89 4OFCC9 4OP9 SCBS9 4OBSC9 EFAM OPAE29</a:t>
            </a:r>
          </a:p>
          <a:p>
            <a:r>
              <a:rPr lang="en-US" sz="2200" b="0" dirty="0">
                <a:latin typeface="voynichkk" pitchFamily="2" charset="0"/>
              </a:rPr>
              <a:t>2ZC9 4OFC89 4OFAM Z89 4OFCC9 SC89 4OFCC9 </a:t>
            </a:r>
            <a:r>
              <a:rPr lang="en-US" sz="2200" b="0" dirty="0" err="1">
                <a:latin typeface="voynichkk" pitchFamily="2" charset="0"/>
              </a:rPr>
              <a:t>4OFCC9</a:t>
            </a:r>
            <a:r>
              <a:rPr lang="en-US" sz="2200" b="0" dirty="0">
                <a:latin typeface="voynichkk" pitchFamily="2" charset="0"/>
              </a:rPr>
              <a:t> ESC89 EOP9</a:t>
            </a:r>
          </a:p>
          <a:p>
            <a:r>
              <a:rPr lang="en-US" sz="2200" b="0" dirty="0">
                <a:latin typeface="voynichkk" pitchFamily="2" charset="0"/>
              </a:rPr>
              <a:t>8ZC9 4OPCCC9 8ARSC89 4OFC9 4OP9</a:t>
            </a:r>
          </a:p>
        </p:txBody>
      </p:sp>
      <p:sp>
        <p:nvSpPr>
          <p:cNvPr id="13" name="Text Box 11"/>
          <p:cNvSpPr txBox="1">
            <a:spLocks noChangeArrowheads="1"/>
          </p:cNvSpPr>
          <p:nvPr/>
        </p:nvSpPr>
        <p:spPr bwMode="auto">
          <a:xfrm>
            <a:off x="447675" y="4799013"/>
            <a:ext cx="8239125" cy="915987"/>
          </a:xfrm>
          <a:prstGeom prst="rect">
            <a:avLst/>
          </a:prstGeom>
          <a:solidFill>
            <a:schemeClr val="bg1"/>
          </a:solidFill>
          <a:ln w="28575">
            <a:solidFill>
              <a:schemeClr val="tx1"/>
            </a:solidFill>
            <a:miter lim="800000"/>
            <a:headEnd/>
            <a:tailEnd/>
          </a:ln>
          <a:effectLst/>
        </p:spPr>
        <p:txBody>
          <a:bodyPr wrap="none">
            <a:spAutoFit/>
          </a:bodyPr>
          <a:lstStyle/>
          <a:p>
            <a:r>
              <a:rPr lang="en-US" b="1" dirty="0">
                <a:latin typeface="Courier New" pitchFamily="49" charset="0"/>
              </a:rPr>
              <a:t>BSC8AE OPCC9 4OE FCC89 4OFCC9 4OP9 SCBS9 4OBSC9 EFAM OPAE29</a:t>
            </a:r>
          </a:p>
          <a:p>
            <a:r>
              <a:rPr lang="en-US" b="1" dirty="0">
                <a:latin typeface="Courier New" pitchFamily="49" charset="0"/>
              </a:rPr>
              <a:t>2ZC9 4OFC89 4OFAM Z89 4OFCC9 SC89 4OFCC9 </a:t>
            </a:r>
            <a:r>
              <a:rPr lang="en-US" b="1" dirty="0" err="1">
                <a:latin typeface="Courier New" pitchFamily="49" charset="0"/>
              </a:rPr>
              <a:t>4OFCC9</a:t>
            </a:r>
            <a:r>
              <a:rPr lang="en-US" b="1" dirty="0">
                <a:latin typeface="Courier New" pitchFamily="49" charset="0"/>
              </a:rPr>
              <a:t> ESC89 EOP9</a:t>
            </a:r>
          </a:p>
          <a:p>
            <a:r>
              <a:rPr lang="en-US" b="1" dirty="0">
                <a:latin typeface="Courier New" pitchFamily="49" charset="0"/>
              </a:rPr>
              <a:t>8ZC9 4OPCCC9 8ARSC89 4OFC9 4OP9</a:t>
            </a:r>
          </a:p>
        </p:txBody>
      </p:sp>
      <p:grpSp>
        <p:nvGrpSpPr>
          <p:cNvPr id="3" name="Group 14"/>
          <p:cNvGrpSpPr/>
          <p:nvPr/>
        </p:nvGrpSpPr>
        <p:grpSpPr>
          <a:xfrm>
            <a:off x="504031" y="2038350"/>
            <a:ext cx="8126412" cy="1162050"/>
            <a:chOff x="103188" y="2038350"/>
            <a:chExt cx="8126412" cy="1162050"/>
          </a:xfrm>
        </p:grpSpPr>
        <p:graphicFrame>
          <p:nvGraphicFramePr>
            <p:cNvPr id="6" name="Object 4"/>
            <p:cNvGraphicFramePr>
              <a:graphicFrameLocks noChangeAspect="1"/>
            </p:cNvGraphicFramePr>
            <p:nvPr/>
          </p:nvGraphicFramePr>
          <p:xfrm>
            <a:off x="103188" y="2038350"/>
            <a:ext cx="8126412" cy="1162050"/>
          </p:xfrm>
          <a:graphic>
            <a:graphicData uri="http://schemas.openxmlformats.org/presentationml/2006/ole">
              <mc:AlternateContent xmlns:mc="http://schemas.openxmlformats.org/markup-compatibility/2006">
                <mc:Choice xmlns:v="urn:schemas-microsoft-com:vml" Requires="v">
                  <p:oleObj spid="_x0000_s1072" name="Image" r:id="rId4" imgW="4821537" imgH="688674" progId="">
                    <p:embed/>
                  </p:oleObj>
                </mc:Choice>
                <mc:Fallback>
                  <p:oleObj name="Image" r:id="rId4" imgW="4821537" imgH="688674" progId="">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2038350"/>
                          <a:ext cx="8126412" cy="11620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609600" y="2057400"/>
              <a:ext cx="1143000" cy="133350"/>
            </a:xfrm>
            <a:prstGeom prst="rect">
              <a:avLst/>
            </a:prstGeom>
            <a:solidFill>
              <a:schemeClr val="bg1"/>
            </a:solidFill>
            <a:ln w="9525">
              <a:noFill/>
              <a:miter lim="800000"/>
              <a:headEnd/>
              <a:tailEnd/>
            </a:ln>
            <a:effectLst/>
          </p:spPr>
          <p:txBody>
            <a:bodyPr wrap="none" anchor="ctr"/>
            <a:lstStyle/>
            <a:p>
              <a:endParaRPr lang="en-US"/>
            </a:p>
          </p:txBody>
        </p:sp>
        <p:sp>
          <p:nvSpPr>
            <p:cNvPr id="8" name="Rectangle 6"/>
            <p:cNvSpPr>
              <a:spLocks noChangeArrowheads="1"/>
            </p:cNvSpPr>
            <p:nvPr/>
          </p:nvSpPr>
          <p:spPr bwMode="auto">
            <a:xfrm>
              <a:off x="1625600" y="2057399"/>
              <a:ext cx="2184400" cy="168275"/>
            </a:xfrm>
            <a:prstGeom prst="rect">
              <a:avLst/>
            </a:prstGeom>
            <a:solidFill>
              <a:schemeClr val="bg1"/>
            </a:solidFill>
            <a:ln w="9525">
              <a:noFill/>
              <a:miter lim="800000"/>
              <a:headEnd/>
              <a:tailEnd/>
            </a:ln>
            <a:effectLst/>
          </p:spPr>
          <p:txBody>
            <a:bodyPr wrap="none" anchor="ctr"/>
            <a:lstStyle/>
            <a:p>
              <a:endParaRPr lang="en-US"/>
            </a:p>
          </p:txBody>
        </p:sp>
        <p:sp>
          <p:nvSpPr>
            <p:cNvPr id="9" name="Rectangle 7"/>
            <p:cNvSpPr>
              <a:spLocks noChangeArrowheads="1"/>
            </p:cNvSpPr>
            <p:nvPr/>
          </p:nvSpPr>
          <p:spPr bwMode="auto">
            <a:xfrm>
              <a:off x="4140200" y="2057400"/>
              <a:ext cx="4013200" cy="120650"/>
            </a:xfrm>
            <a:prstGeom prst="rect">
              <a:avLst/>
            </a:prstGeom>
            <a:solidFill>
              <a:schemeClr val="bg1"/>
            </a:solidFill>
            <a:ln w="9525">
              <a:noFill/>
              <a:miter lim="800000"/>
              <a:headEnd/>
              <a:tailEnd/>
            </a:ln>
            <a:effectLst/>
          </p:spPr>
          <p:txBody>
            <a:bodyPr wrap="none" anchor="ctr"/>
            <a:lstStyle/>
            <a:p>
              <a:endParaRPr lang="en-US"/>
            </a:p>
          </p:txBody>
        </p:sp>
        <p:sp>
          <p:nvSpPr>
            <p:cNvPr id="10" name="Rectangle 8"/>
            <p:cNvSpPr>
              <a:spLocks noChangeArrowheads="1"/>
            </p:cNvSpPr>
            <p:nvPr/>
          </p:nvSpPr>
          <p:spPr bwMode="auto">
            <a:xfrm>
              <a:off x="5105400" y="2057400"/>
              <a:ext cx="457200" cy="285750"/>
            </a:xfrm>
            <a:prstGeom prst="rect">
              <a:avLst/>
            </a:prstGeom>
            <a:solidFill>
              <a:schemeClr val="bg1"/>
            </a:solidFill>
            <a:ln w="9525">
              <a:noFill/>
              <a:miter lim="800000"/>
              <a:headEnd/>
              <a:tailEnd/>
            </a:ln>
            <a:effectLst/>
          </p:spPr>
          <p:txBody>
            <a:bodyPr wrap="none" anchor="ctr"/>
            <a:lstStyle/>
            <a:p>
              <a:endParaRPr lang="en-US"/>
            </a:p>
          </p:txBody>
        </p:sp>
        <p:sp>
          <p:nvSpPr>
            <p:cNvPr id="11" name="Rectangle 9"/>
            <p:cNvSpPr>
              <a:spLocks noChangeArrowheads="1"/>
            </p:cNvSpPr>
            <p:nvPr/>
          </p:nvSpPr>
          <p:spPr bwMode="auto">
            <a:xfrm>
              <a:off x="7232650" y="2057400"/>
              <a:ext cx="457200" cy="209550"/>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Voynich</a:t>
            </a:r>
            <a:r>
              <a:rPr lang="en-US" dirty="0" smtClean="0"/>
              <a:t> Letter Substitution</a:t>
            </a:r>
            <a:endParaRPr lang="en-US" dirty="0"/>
          </a:p>
        </p:txBody>
      </p:sp>
      <p:sp>
        <p:nvSpPr>
          <p:cNvPr id="4" name="TextBox 3"/>
          <p:cNvSpPr txBox="1"/>
          <p:nvPr/>
        </p:nvSpPr>
        <p:spPr>
          <a:xfrm>
            <a:off x="641764" y="1654076"/>
            <a:ext cx="3394584" cy="461665"/>
          </a:xfrm>
          <a:prstGeom prst="rect">
            <a:avLst/>
          </a:prstGeom>
          <a:noFill/>
          <a:ln>
            <a:solidFill>
              <a:schemeClr val="tx1"/>
            </a:solidFill>
          </a:ln>
        </p:spPr>
        <p:txBody>
          <a:bodyPr wrap="none" rtlCol="0">
            <a:spAutoFit/>
          </a:bodyPr>
          <a:lstStyle/>
          <a:p>
            <a:r>
              <a:rPr lang="en-US" sz="2400" b="0" dirty="0" smtClean="0"/>
              <a:t>Latin letter trigram model</a:t>
            </a:r>
            <a:endParaRPr lang="en-US" sz="2400" b="0" dirty="0"/>
          </a:p>
        </p:txBody>
      </p:sp>
      <p:sp>
        <p:nvSpPr>
          <p:cNvPr id="5" name="TextBox 4"/>
          <p:cNvSpPr txBox="1"/>
          <p:nvPr/>
        </p:nvSpPr>
        <p:spPr>
          <a:xfrm>
            <a:off x="357856" y="3101876"/>
            <a:ext cx="3962400" cy="2308324"/>
          </a:xfrm>
          <a:prstGeom prst="rect">
            <a:avLst/>
          </a:prstGeom>
          <a:noFill/>
          <a:ln>
            <a:solidFill>
              <a:schemeClr val="tx1"/>
            </a:solidFill>
          </a:ln>
        </p:spPr>
        <p:txBody>
          <a:bodyPr wrap="square" rtlCol="0">
            <a:spAutoFit/>
          </a:bodyPr>
          <a:lstStyle/>
          <a:p>
            <a:r>
              <a:rPr lang="en-US" sz="2400" b="0" dirty="0" smtClean="0">
                <a:sym typeface="Wingdings" pitchFamily="2" charset="2"/>
              </a:rPr>
              <a:t>a   {all </a:t>
            </a:r>
            <a:r>
              <a:rPr lang="en-US" sz="2400" b="0" dirty="0" err="1" smtClean="0">
                <a:sym typeface="Wingdings" pitchFamily="2" charset="2"/>
              </a:rPr>
              <a:t>Voynich</a:t>
            </a:r>
            <a:r>
              <a:rPr lang="en-US" sz="2400" b="0" dirty="0" smtClean="0">
                <a:sym typeface="Wingdings" pitchFamily="2" charset="2"/>
              </a:rPr>
              <a:t> letters}</a:t>
            </a:r>
          </a:p>
          <a:p>
            <a:r>
              <a:rPr lang="en-US" sz="2400" b="0" dirty="0" smtClean="0">
                <a:sym typeface="Wingdings" pitchFamily="2" charset="2"/>
              </a:rPr>
              <a:t>b   {all </a:t>
            </a:r>
            <a:r>
              <a:rPr lang="en-US" sz="2400" b="0" dirty="0" err="1" smtClean="0">
                <a:sym typeface="Wingdings" pitchFamily="2" charset="2"/>
              </a:rPr>
              <a:t>Voynich</a:t>
            </a:r>
            <a:r>
              <a:rPr lang="en-US" sz="2400" b="0" dirty="0" smtClean="0">
                <a:sym typeface="Wingdings" pitchFamily="2" charset="2"/>
              </a:rPr>
              <a:t> letters}</a:t>
            </a:r>
          </a:p>
          <a:p>
            <a:r>
              <a:rPr lang="en-US" sz="2400" b="0" dirty="0" smtClean="0">
                <a:sym typeface="Wingdings" pitchFamily="2" charset="2"/>
              </a:rPr>
              <a:t>c   {all </a:t>
            </a:r>
            <a:r>
              <a:rPr lang="en-US" sz="2400" b="0" dirty="0" err="1" smtClean="0">
                <a:sym typeface="Wingdings" pitchFamily="2" charset="2"/>
              </a:rPr>
              <a:t>Voynich</a:t>
            </a:r>
            <a:r>
              <a:rPr lang="en-US" sz="2400" b="0" dirty="0" smtClean="0">
                <a:sym typeface="Wingdings" pitchFamily="2" charset="2"/>
              </a:rPr>
              <a:t> letters}</a:t>
            </a:r>
          </a:p>
          <a:p>
            <a:r>
              <a:rPr lang="en-US" sz="2400" b="0" dirty="0" smtClean="0">
                <a:sym typeface="Wingdings" pitchFamily="2" charset="2"/>
              </a:rPr>
              <a:t>   …</a:t>
            </a:r>
          </a:p>
          <a:p>
            <a:r>
              <a:rPr lang="en-US" sz="2400" b="0" dirty="0" smtClean="0">
                <a:sym typeface="Wingdings" pitchFamily="2" charset="2"/>
              </a:rPr>
              <a:t>z   {all </a:t>
            </a:r>
            <a:r>
              <a:rPr lang="en-US" sz="2400" b="0" dirty="0" err="1" smtClean="0">
                <a:sym typeface="Wingdings" pitchFamily="2" charset="2"/>
              </a:rPr>
              <a:t>Voynich</a:t>
            </a:r>
            <a:r>
              <a:rPr lang="en-US" sz="2400" b="0" dirty="0" smtClean="0">
                <a:sym typeface="Wingdings" pitchFamily="2" charset="2"/>
              </a:rPr>
              <a:t> letters}</a:t>
            </a: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188888" y="2265908"/>
            <a:ext cx="30033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180822" y="2943642"/>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1923654" y="5825409"/>
            <a:ext cx="830804" cy="3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152400" y="6260068"/>
            <a:ext cx="4373313" cy="307777"/>
          </a:xfrm>
          <a:prstGeom prst="rect">
            <a:avLst/>
          </a:prstGeom>
          <a:noFill/>
        </p:spPr>
        <p:txBody>
          <a:bodyPr wrap="none" rtlCol="0">
            <a:spAutoFit/>
          </a:bodyPr>
          <a:lstStyle/>
          <a:p>
            <a:r>
              <a:rPr lang="en-US" sz="1400" b="1" dirty="0" smtClean="0">
                <a:latin typeface="Courier New" pitchFamily="49" charset="0"/>
                <a:cs typeface="Courier New" pitchFamily="49" charset="0"/>
              </a:rPr>
              <a:t>V A S 9 2 _ 9 F A E _ A R _ A P A M _ …</a:t>
            </a:r>
            <a:endParaRPr lang="en-US" sz="1400" b="1" dirty="0">
              <a:latin typeface="Courier New" pitchFamily="49" charset="0"/>
              <a:cs typeface="Courier New" pitchFamily="49" charset="0"/>
            </a:endParaRPr>
          </a:p>
        </p:txBody>
      </p:sp>
      <p:sp>
        <p:nvSpPr>
          <p:cNvPr id="29" name="TextBox 28"/>
          <p:cNvSpPr txBox="1"/>
          <p:nvPr/>
        </p:nvSpPr>
        <p:spPr>
          <a:xfrm>
            <a:off x="1167101" y="2416076"/>
            <a:ext cx="2343911" cy="369332"/>
          </a:xfrm>
          <a:prstGeom prst="rect">
            <a:avLst/>
          </a:prstGeom>
          <a:noFill/>
        </p:spPr>
        <p:txBody>
          <a:bodyPr wrap="none" rtlCol="0">
            <a:spAutoFit/>
          </a:bodyPr>
          <a:lstStyle/>
          <a:p>
            <a:r>
              <a:rPr lang="en-US" b="0" dirty="0" smtClean="0"/>
              <a:t>q u o _ v a d e _ b r e …</a:t>
            </a:r>
            <a:endParaRPr lang="en-US" b="0" dirty="0"/>
          </a:p>
        </p:txBody>
      </p:sp>
      <p:graphicFrame>
        <p:nvGraphicFramePr>
          <p:cNvPr id="35" name="Table 34"/>
          <p:cNvGraphicFramePr>
            <a:graphicFrameLocks noGrp="1"/>
          </p:cNvGraphicFramePr>
          <p:nvPr/>
        </p:nvGraphicFramePr>
        <p:xfrm>
          <a:off x="4648200" y="2286000"/>
          <a:ext cx="4267200" cy="1559560"/>
        </p:xfrm>
        <a:graphic>
          <a:graphicData uri="http://schemas.openxmlformats.org/drawingml/2006/table">
            <a:tbl>
              <a:tblPr firstRow="1" bandRow="1">
                <a:tableStyleId>{5C22544A-7EE6-4342-B048-85BDC9FD1C3A}</a:tableStyleId>
              </a:tblPr>
              <a:tblGrid>
                <a:gridCol w="2133600"/>
                <a:gridCol w="2133600"/>
              </a:tblGrid>
              <a:tr h="370840">
                <a:tc>
                  <a:txBody>
                    <a:bodyPr/>
                    <a:lstStyle/>
                    <a:p>
                      <a:r>
                        <a:rPr lang="en-US" sz="1800" dirty="0" smtClean="0"/>
                        <a:t>Input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Decipherment</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rPr>
                        <a:t>VAS92 9FAE AR APAM ZOE ZOR9 QOR92 9 FOR ZOE89 …</a:t>
                      </a:r>
                    </a:p>
                  </a:txBody>
                  <a:tcPr/>
                </a:tc>
                <a:tc>
                  <a:txBody>
                    <a:bodyPr/>
                    <a:lstStyle/>
                    <a:p>
                      <a:pPr marL="0" lvl="1" fontAlgn="auto">
                        <a:spcBef>
                          <a:spcPts val="0"/>
                        </a:spcBef>
                        <a:spcAft>
                          <a:spcPts val="0"/>
                        </a:spcAft>
                        <a:defRPr/>
                      </a:pPr>
                      <a:r>
                        <a:rPr lang="en-US" sz="1800" b="1" dirty="0" err="1" smtClean="0">
                          <a:latin typeface="Courier New" pitchFamily="49" charset="0"/>
                        </a:rPr>
                        <a:t>quiss</a:t>
                      </a:r>
                      <a:r>
                        <a:rPr lang="en-US" sz="1800" b="1" dirty="0" smtClean="0">
                          <a:latin typeface="Courier New" pitchFamily="49" charset="0"/>
                        </a:rPr>
                        <a:t> </a:t>
                      </a:r>
                      <a:r>
                        <a:rPr lang="en-US" sz="1800" b="1" dirty="0" err="1" smtClean="0">
                          <a:latin typeface="Courier New" pitchFamily="49" charset="0"/>
                        </a:rPr>
                        <a:t>squm</a:t>
                      </a:r>
                      <a:r>
                        <a:rPr lang="en-US" sz="1800" b="1" dirty="0" smtClean="0">
                          <a:latin typeface="Courier New" pitchFamily="49" charset="0"/>
                        </a:rPr>
                        <a:t> is </a:t>
                      </a:r>
                      <a:r>
                        <a:rPr lang="en-US" sz="1800" b="1" dirty="0" err="1" smtClean="0">
                          <a:latin typeface="Courier New" pitchFamily="49" charset="0"/>
                        </a:rPr>
                        <a:t>onum</a:t>
                      </a:r>
                      <a:r>
                        <a:rPr lang="en-US" sz="1800" b="1" dirty="0" smtClean="0">
                          <a:latin typeface="Courier New" pitchFamily="49" charset="0"/>
                        </a:rPr>
                        <a:t> </a:t>
                      </a:r>
                      <a:r>
                        <a:rPr lang="en-US" sz="1800" b="1" dirty="0" err="1" smtClean="0">
                          <a:latin typeface="Courier New" pitchFamily="49" charset="0"/>
                        </a:rPr>
                        <a:t>pom</a:t>
                      </a:r>
                      <a:r>
                        <a:rPr lang="en-US" sz="1800" b="1" dirty="0" smtClean="0">
                          <a:latin typeface="Courier New" pitchFamily="49" charset="0"/>
                        </a:rPr>
                        <a:t> </a:t>
                      </a:r>
                    </a:p>
                    <a:p>
                      <a:pPr marL="0" lvl="1" fontAlgn="auto">
                        <a:spcBef>
                          <a:spcPts val="0"/>
                        </a:spcBef>
                        <a:spcAft>
                          <a:spcPts val="0"/>
                        </a:spcAft>
                        <a:defRPr/>
                      </a:pPr>
                      <a:r>
                        <a:rPr lang="en-US" sz="1800" b="1" dirty="0" err="1" smtClean="0">
                          <a:latin typeface="Courier New" pitchFamily="49" charset="0"/>
                        </a:rPr>
                        <a:t>quss</a:t>
                      </a:r>
                      <a:r>
                        <a:rPr lang="en-US" sz="1800" b="1" dirty="0" smtClean="0">
                          <a:latin typeface="Courier New" pitchFamily="49" charset="0"/>
                        </a:rPr>
                        <a:t> hates s </a:t>
                      </a:r>
                      <a:r>
                        <a:rPr lang="en-US" sz="1800" b="1" dirty="0" err="1" smtClean="0">
                          <a:latin typeface="Courier New" pitchFamily="49" charset="0"/>
                        </a:rPr>
                        <a:t>qum</a:t>
                      </a:r>
                      <a:r>
                        <a:rPr lang="en-US" sz="1800" b="1" dirty="0" smtClean="0">
                          <a:latin typeface="Courier New" pitchFamily="49" charset="0"/>
                        </a:rPr>
                        <a:t> </a:t>
                      </a:r>
                      <a:r>
                        <a:rPr lang="en-US" sz="1800" b="1" dirty="0" err="1" smtClean="0">
                          <a:latin typeface="Courier New" pitchFamily="49" charset="0"/>
                        </a:rPr>
                        <a:t>hatis</a:t>
                      </a:r>
                      <a:r>
                        <a:rPr lang="en-US" sz="1800" b="1" dirty="0" smtClean="0">
                          <a:latin typeface="Courier New" pitchFamily="49" charset="0"/>
                        </a:rPr>
                        <a:t> …</a:t>
                      </a:r>
                    </a:p>
                  </a:txBody>
                  <a:tcPr/>
                </a:tc>
              </a:tr>
            </a:tbl>
          </a:graphicData>
        </a:graphic>
      </p:graphicFrame>
      <p:pic>
        <p:nvPicPr>
          <p:cNvPr id="2050" name="Picture 2"/>
          <p:cNvPicPr>
            <a:picLocks noChangeAspect="1" noChangeArrowheads="1"/>
          </p:cNvPicPr>
          <p:nvPr/>
        </p:nvPicPr>
        <p:blipFill>
          <a:blip r:embed="rId2" cstate="print"/>
          <a:srcRect/>
          <a:stretch>
            <a:fillRect/>
          </a:stretch>
        </p:blipFill>
        <p:spPr bwMode="auto">
          <a:xfrm>
            <a:off x="6934200" y="3924300"/>
            <a:ext cx="1697282" cy="1562100"/>
          </a:xfrm>
          <a:prstGeom prst="rect">
            <a:avLst/>
          </a:prstGeom>
          <a:noFill/>
          <a:ln w="9525">
            <a:noFill/>
            <a:miter lim="800000"/>
            <a:headEnd/>
            <a:tailEnd/>
          </a:ln>
        </p:spPr>
      </p:pic>
      <p:sp>
        <p:nvSpPr>
          <p:cNvPr id="36" name="TextBox 35"/>
          <p:cNvSpPr txBox="1"/>
          <p:nvPr/>
        </p:nvSpPr>
        <p:spPr>
          <a:xfrm>
            <a:off x="7239000" y="4191000"/>
            <a:ext cx="506870"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152400" y="6260068"/>
            <a:ext cx="5125121" cy="307777"/>
          </a:xfrm>
          <a:prstGeom prst="rect">
            <a:avLst/>
          </a:prstGeom>
          <a:noFill/>
        </p:spPr>
        <p:txBody>
          <a:bodyPr wrap="none" rtlCol="0">
            <a:spAutoFit/>
          </a:bodyPr>
          <a:lstStyle/>
          <a:p>
            <a:r>
              <a:rPr lang="en-US" sz="1400"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n _ t h e _ t o w n _ w h e r e _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_ was …</a:t>
            </a:r>
            <a:endParaRPr lang="en-US" sz="1400" b="1" dirty="0">
              <a:latin typeface="Courier New" pitchFamily="49" charset="0"/>
              <a:cs typeface="Courier New" pitchFamily="49" charset="0"/>
            </a:endParaRPr>
          </a:p>
        </p:txBody>
      </p:sp>
      <p:pic>
        <p:nvPicPr>
          <p:cNvPr id="122882" name="Picture 2"/>
          <p:cNvPicPr>
            <a:picLocks noChangeAspect="1" noChangeArrowheads="1"/>
          </p:cNvPicPr>
          <p:nvPr/>
        </p:nvPicPr>
        <p:blipFill>
          <a:blip r:embed="rId2" cstate="print"/>
          <a:srcRect/>
          <a:stretch>
            <a:fillRect/>
          </a:stretch>
        </p:blipFill>
        <p:spPr bwMode="auto">
          <a:xfrm>
            <a:off x="1447800" y="2743200"/>
            <a:ext cx="2143125" cy="1251574"/>
          </a:xfrm>
          <a:prstGeom prst="rect">
            <a:avLst/>
          </a:prstGeom>
          <a:noFill/>
          <a:ln w="9525">
            <a:no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1371600" y="4343400"/>
            <a:ext cx="2288132" cy="1176338"/>
          </a:xfrm>
          <a:prstGeom prst="rect">
            <a:avLst/>
          </a:prstGeom>
          <a:noFill/>
          <a:ln w="9525">
            <a:noFill/>
            <a:miter lim="800000"/>
            <a:headEnd/>
            <a:tailEnd/>
          </a:ln>
        </p:spPr>
      </p:pic>
      <p:sp>
        <p:nvSpPr>
          <p:cNvPr id="29" name="TextBox 28"/>
          <p:cNvSpPr txBox="1"/>
          <p:nvPr/>
        </p:nvSpPr>
        <p:spPr>
          <a:xfrm>
            <a:off x="533400" y="1981200"/>
            <a:ext cx="3768980" cy="369332"/>
          </a:xfrm>
          <a:prstGeom prst="rect">
            <a:avLst/>
          </a:prstGeom>
          <a:noFill/>
        </p:spPr>
        <p:txBody>
          <a:bodyPr wrap="none" rtlCol="0">
            <a:spAutoFit/>
          </a:bodyPr>
          <a:lstStyle/>
          <a:p>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b a b _ a b 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a:t>
            </a:r>
            <a:endParaRPr lang="en-US" dirty="0">
              <a:latin typeface="Courier New" pitchFamily="49" charset="0"/>
              <a:cs typeface="Courier New" pitchFamily="49" charset="0"/>
            </a:endParaRPr>
          </a:p>
        </p:txBody>
      </p:sp>
      <p:sp>
        <p:nvSpPr>
          <p:cNvPr id="30" name="TextBox 29"/>
          <p:cNvSpPr txBox="1"/>
          <p:nvPr/>
        </p:nvSpPr>
        <p:spPr>
          <a:xfrm>
            <a:off x="4876800" y="2286000"/>
            <a:ext cx="362240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a b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_ </a:t>
            </a:r>
            <a:endParaRPr lang="en-US" sz="1600" dirty="0" smtClean="0"/>
          </a:p>
          <a:p>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n _ t h e _ t o w n _ </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b a _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w h e r e _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_ …</a:t>
            </a:r>
            <a:endParaRPr lang="en-US" sz="16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81200" y="25146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17" name="TextBox 16"/>
          <p:cNvSpPr txBox="1"/>
          <p:nvPr/>
        </p:nvSpPr>
        <p:spPr>
          <a:xfrm>
            <a:off x="1981200" y="39624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 ? ? ? _ ? ? ? ? _ ? ?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 ? _ ? ? ? _ ? ? ? ?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pic>
        <p:nvPicPr>
          <p:cNvPr id="123906" name="Picture 2"/>
          <p:cNvPicPr>
            <a:picLocks noChangeAspect="1" noChangeArrowheads="1"/>
          </p:cNvPicPr>
          <p:nvPr/>
        </p:nvPicPr>
        <p:blipFill>
          <a:blip r:embed="rId2" cstate="print"/>
          <a:srcRect/>
          <a:stretch>
            <a:fillRect/>
          </a:stretch>
        </p:blipFill>
        <p:spPr bwMode="auto">
          <a:xfrm>
            <a:off x="1447800" y="2819400"/>
            <a:ext cx="2243482" cy="12954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523999" y="4343400"/>
            <a:ext cx="2579264"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5" name="TextBox 4"/>
          <p:cNvSpPr txBox="1"/>
          <p:nvPr/>
        </p:nvSpPr>
        <p:spPr>
          <a:xfrm>
            <a:off x="1217628" y="19050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pic>
        <p:nvPicPr>
          <p:cNvPr id="123906" name="Picture 2"/>
          <p:cNvPicPr>
            <a:picLocks noChangeAspect="1" noChangeArrowheads="1"/>
          </p:cNvPicPr>
          <p:nvPr/>
        </p:nvPicPr>
        <p:blipFill>
          <a:blip r:embed="rId2" cstate="print"/>
          <a:srcRect/>
          <a:stretch>
            <a:fillRect/>
          </a:stretch>
        </p:blipFill>
        <p:spPr bwMode="auto">
          <a:xfrm>
            <a:off x="1990488" y="4483046"/>
            <a:ext cx="1319695" cy="7620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990488" y="5473646"/>
            <a:ext cx="1600200" cy="850954"/>
          </a:xfrm>
          <a:prstGeom prst="rect">
            <a:avLst/>
          </a:prstGeom>
          <a:noFill/>
          <a:ln w="9525">
            <a:noFill/>
            <a:miter lim="800000"/>
            <a:headEnd/>
            <a:tailEnd/>
          </a:ln>
        </p:spPr>
      </p:pic>
      <p:sp>
        <p:nvSpPr>
          <p:cNvPr id="18" name="TextBox 17"/>
          <p:cNvSpPr txBox="1"/>
          <p:nvPr/>
        </p:nvSpPr>
        <p:spPr>
          <a:xfrm>
            <a:off x="228600" y="2286000"/>
            <a:ext cx="1018227" cy="369332"/>
          </a:xfrm>
          <a:prstGeom prst="rect">
            <a:avLst/>
          </a:prstGeom>
          <a:noFill/>
        </p:spPr>
        <p:txBody>
          <a:bodyPr wrap="none" rtlCol="0">
            <a:spAutoFit/>
          </a:bodyPr>
          <a:lstStyle/>
          <a:p>
            <a:r>
              <a:rPr lang="en-US" dirty="0" smtClean="0"/>
              <a:t>English</a:t>
            </a:r>
            <a:endParaRPr lang="en-US" dirty="0"/>
          </a:p>
        </p:txBody>
      </p:sp>
      <p:sp>
        <p:nvSpPr>
          <p:cNvPr id="19" name="TextBox 18"/>
          <p:cNvSpPr txBox="1"/>
          <p:nvPr/>
        </p:nvSpPr>
        <p:spPr>
          <a:xfrm>
            <a:off x="1228488" y="43434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sp>
        <p:nvSpPr>
          <p:cNvPr id="25" name="TextBox 24"/>
          <p:cNvSpPr txBox="1"/>
          <p:nvPr/>
        </p:nvSpPr>
        <p:spPr>
          <a:xfrm>
            <a:off x="239460" y="4724400"/>
            <a:ext cx="1065228" cy="369332"/>
          </a:xfrm>
          <a:prstGeom prst="rect">
            <a:avLst/>
          </a:prstGeom>
          <a:noFill/>
        </p:spPr>
        <p:txBody>
          <a:bodyPr wrap="none" rtlCol="0">
            <a:spAutoFit/>
          </a:bodyPr>
          <a:lstStyle/>
          <a:p>
            <a:r>
              <a:rPr lang="en-US" dirty="0" err="1" smtClean="0"/>
              <a:t>Voynich</a:t>
            </a:r>
            <a:endParaRPr lang="en-US" dirty="0"/>
          </a:p>
        </p:txBody>
      </p:sp>
      <p:pic>
        <p:nvPicPr>
          <p:cNvPr id="26" name="Picture 2"/>
          <p:cNvPicPr>
            <a:picLocks noChangeAspect="1" noChangeArrowheads="1"/>
          </p:cNvPicPr>
          <p:nvPr/>
        </p:nvPicPr>
        <p:blipFill>
          <a:blip r:embed="rId4" cstate="print"/>
          <a:srcRect/>
          <a:stretch>
            <a:fillRect/>
          </a:stretch>
        </p:blipFill>
        <p:spPr bwMode="auto">
          <a:xfrm>
            <a:off x="2066688" y="1981200"/>
            <a:ext cx="1490722" cy="87057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1914288" y="3014662"/>
            <a:ext cx="1843475" cy="947738"/>
          </a:xfrm>
          <a:prstGeom prst="rect">
            <a:avLst/>
          </a:prstGeom>
          <a:noFill/>
          <a:ln w="9525">
            <a:noFill/>
            <a:miter lim="800000"/>
            <a:headEnd/>
            <a:tailEnd/>
          </a:ln>
        </p:spPr>
      </p:pic>
      <p:sp>
        <p:nvSpPr>
          <p:cNvPr id="28" name="TextBox 27"/>
          <p:cNvSpPr txBox="1"/>
          <p:nvPr/>
        </p:nvSpPr>
        <p:spPr>
          <a:xfrm>
            <a:off x="1685688" y="1447800"/>
            <a:ext cx="1595309" cy="369332"/>
          </a:xfrm>
          <a:prstGeom prst="rect">
            <a:avLst/>
          </a:prstGeom>
          <a:noFill/>
        </p:spPr>
        <p:txBody>
          <a:bodyPr wrap="none" rtlCol="0">
            <a:spAutoFit/>
          </a:bodyPr>
          <a:lstStyle/>
          <a:p>
            <a:r>
              <a:rPr lang="en-US" dirty="0" smtClean="0"/>
              <a:t>P(letter | tag)</a:t>
            </a:r>
            <a:endParaRPr lang="en-US" dirty="0"/>
          </a:p>
        </p:txBody>
      </p:sp>
      <p:sp>
        <p:nvSpPr>
          <p:cNvPr id="31" name="TextBox 30"/>
          <p:cNvSpPr txBox="1"/>
          <p:nvPr/>
        </p:nvSpPr>
        <p:spPr>
          <a:xfrm>
            <a:off x="5638800" y="1447800"/>
            <a:ext cx="1595309" cy="369332"/>
          </a:xfrm>
          <a:prstGeom prst="rect">
            <a:avLst/>
          </a:prstGeom>
          <a:noFill/>
        </p:spPr>
        <p:txBody>
          <a:bodyPr wrap="none" rtlCol="0">
            <a:spAutoFit/>
          </a:bodyPr>
          <a:lstStyle/>
          <a:p>
            <a:r>
              <a:rPr lang="en-US" dirty="0" smtClean="0"/>
              <a:t>P(tag | letter)</a:t>
            </a:r>
            <a:endParaRPr lang="en-US" dirty="0"/>
          </a:p>
        </p:txBody>
      </p:sp>
      <p:graphicFrame>
        <p:nvGraphicFramePr>
          <p:cNvPr id="32" name="Chart 31"/>
          <p:cNvGraphicFramePr/>
          <p:nvPr/>
        </p:nvGraphicFramePr>
        <p:xfrm>
          <a:off x="4495800" y="1981200"/>
          <a:ext cx="41910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 32"/>
          <p:cNvGraphicFramePr/>
          <p:nvPr/>
        </p:nvGraphicFramePr>
        <p:xfrm>
          <a:off x="3962400" y="4343400"/>
          <a:ext cx="4953000" cy="2286000"/>
        </p:xfrm>
        <a:graphic>
          <a:graphicData uri="http://schemas.openxmlformats.org/drawingml/2006/chart">
            <c:chart xmlns:c="http://schemas.openxmlformats.org/drawingml/2006/chart" xmlns:r="http://schemas.openxmlformats.org/officeDocument/2006/relationships" r:id="rId7"/>
          </a:graphicData>
        </a:graphic>
      </p:graphicFrame>
      <p:sp>
        <p:nvSpPr>
          <p:cNvPr id="34" name="TextBox 33"/>
          <p:cNvSpPr txBox="1"/>
          <p:nvPr/>
        </p:nvSpPr>
        <p:spPr>
          <a:xfrm>
            <a:off x="4267200" y="1780401"/>
            <a:ext cx="474810" cy="276999"/>
          </a:xfrm>
          <a:prstGeom prst="rect">
            <a:avLst/>
          </a:prstGeom>
          <a:noFill/>
        </p:spPr>
        <p:txBody>
          <a:bodyPr wrap="none" rtlCol="0">
            <a:spAutoFit/>
          </a:bodyPr>
          <a:lstStyle/>
          <a:p>
            <a:r>
              <a:rPr lang="en-US" sz="1200" dirty="0" smtClean="0"/>
              <a:t>P(a)</a:t>
            </a:r>
            <a:endParaRPr lang="en-US" sz="1200" dirty="0"/>
          </a:p>
        </p:txBody>
      </p:sp>
      <p:sp>
        <p:nvSpPr>
          <p:cNvPr id="35" name="TextBox 34"/>
          <p:cNvSpPr txBox="1"/>
          <p:nvPr/>
        </p:nvSpPr>
        <p:spPr>
          <a:xfrm>
            <a:off x="4038600" y="4142601"/>
            <a:ext cx="474810" cy="276999"/>
          </a:xfrm>
          <a:prstGeom prst="rect">
            <a:avLst/>
          </a:prstGeom>
          <a:noFill/>
        </p:spPr>
        <p:txBody>
          <a:bodyPr wrap="none" rtlCol="0">
            <a:spAutoFit/>
          </a:bodyPr>
          <a:lstStyle/>
          <a:p>
            <a:r>
              <a:rPr lang="en-US" sz="1200" dirty="0" smtClean="0"/>
              <a:t>P(a)</a:t>
            </a:r>
            <a:endParaRPr lang="en-US" sz="12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sp>
        <p:nvSpPr>
          <p:cNvPr id="4" name="TextBox 3"/>
          <p:cNvSpPr txBox="1"/>
          <p:nvPr/>
        </p:nvSpPr>
        <p:spPr>
          <a:xfrm>
            <a:off x="621135"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426642"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257675"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303781"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02195"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302411"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274887"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1066801"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143001" y="4419600"/>
            <a:ext cx="3805586" cy="1468508"/>
          </a:xfrm>
          <a:prstGeom prst="rect">
            <a:avLst/>
          </a:prstGeom>
          <a:noFill/>
          <a:ln w="9525">
            <a:noFill/>
            <a:miter lim="800000"/>
            <a:headEnd/>
            <a:tailEnd/>
          </a:ln>
        </p:spPr>
      </p:pic>
      <p:sp>
        <p:nvSpPr>
          <p:cNvPr id="15" name="TextBox 14"/>
          <p:cNvSpPr txBox="1"/>
          <p:nvPr/>
        </p:nvSpPr>
        <p:spPr>
          <a:xfrm>
            <a:off x="5638800" y="1752600"/>
            <a:ext cx="3276600" cy="2154436"/>
          </a:xfrm>
          <a:prstGeom prst="rect">
            <a:avLst/>
          </a:prstGeom>
          <a:solidFill>
            <a:srgbClr val="FFFF00"/>
          </a:solidFill>
          <a:ln>
            <a:solidFill>
              <a:schemeClr val="tx1"/>
            </a:solidFill>
          </a:ln>
        </p:spPr>
        <p:txBody>
          <a:bodyPr wrap="squar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endParaRPr lang="en-US" sz="1600" dirty="0" smtClean="0"/>
          </a:p>
          <a:p>
            <a:r>
              <a:rPr lang="en-US" sz="1600" b="1" dirty="0" smtClean="0">
                <a:latin typeface="Courier New" pitchFamily="49" charset="0"/>
                <a:cs typeface="Courier New" pitchFamily="49" charset="0"/>
              </a:rPr>
              <a:t>VAS92 9FAE AR APAM ZOE</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ZOR9 QRC2 9 FOR ZOE89 …</a:t>
            </a:r>
            <a:endParaRPr lang="en-US" sz="1600" b="1" dirty="0">
              <a:latin typeface="Courier New" pitchFamily="49" charset="0"/>
              <a:cs typeface="Courier New" pitchFamily="49" charset="0"/>
            </a:endParaRPr>
          </a:p>
        </p:txBody>
      </p:sp>
      <p:grpSp>
        <p:nvGrpSpPr>
          <p:cNvPr id="3" name="Group 41"/>
          <p:cNvGrpSpPr/>
          <p:nvPr/>
        </p:nvGrpSpPr>
        <p:grpSpPr>
          <a:xfrm>
            <a:off x="6781800" y="4800600"/>
            <a:ext cx="2133600" cy="1600200"/>
            <a:chOff x="5867400" y="4419600"/>
            <a:chExt cx="2133600" cy="1600200"/>
          </a:xfrm>
        </p:grpSpPr>
        <p:sp>
          <p:nvSpPr>
            <p:cNvPr id="16" name="TextBox 15"/>
            <p:cNvSpPr txBox="1"/>
            <p:nvPr/>
          </p:nvSpPr>
          <p:spPr>
            <a:xfrm>
              <a:off x="6324600" y="4800600"/>
              <a:ext cx="1114408" cy="830997"/>
            </a:xfrm>
            <a:prstGeom prst="rect">
              <a:avLst/>
            </a:prstGeom>
            <a:noFill/>
          </p:spPr>
          <p:txBody>
            <a:bodyPr wrap="none" rtlCol="0">
              <a:spAutoFit/>
            </a:bodyPr>
            <a:lstStyle/>
            <a:p>
              <a:r>
                <a:rPr lang="en-US" sz="2400" b="1" dirty="0" smtClean="0"/>
                <a:t>WAIT, </a:t>
              </a:r>
            </a:p>
            <a:p>
              <a:r>
                <a:rPr lang="en-US" sz="2400" b="1" dirty="0" smtClean="0"/>
                <a:t>WHAT?</a:t>
              </a:r>
              <a:endParaRPr lang="en-US" sz="2400" b="1" dirty="0"/>
            </a:p>
          </p:txBody>
        </p:sp>
        <p:grpSp>
          <p:nvGrpSpPr>
            <p:cNvPr id="6" name="Group 32"/>
            <p:cNvGrpSpPr/>
            <p:nvPr/>
          </p:nvGrpSpPr>
          <p:grpSpPr>
            <a:xfrm>
              <a:off x="5867400" y="4419600"/>
              <a:ext cx="762000" cy="1600199"/>
              <a:chOff x="5867400" y="4419600"/>
              <a:chExt cx="762000" cy="1600199"/>
            </a:xfrm>
          </p:grpSpPr>
          <p:cxnSp>
            <p:nvCxnSpPr>
              <p:cNvPr id="20" name="Straight Connector 19"/>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endCxn id="16" idx="1"/>
              </p:cNvCxnSpPr>
              <p:nvPr/>
            </p:nvCxnSpPr>
            <p:spPr bwMode="auto">
              <a:xfrm flipV="1">
                <a:off x="6096000" y="5216099"/>
                <a:ext cx="228600" cy="4170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stCxn id="16" idx="1"/>
              </p:cNvCxnSpPr>
              <p:nvPr/>
            </p:nvCxnSpPr>
            <p:spPr bwMode="auto">
              <a:xfrm rot="10800000" flipV="1">
                <a:off x="6248400" y="5216099"/>
                <a:ext cx="76200" cy="8037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6248400" y="601980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33"/>
            <p:cNvGrpSpPr/>
            <p:nvPr/>
          </p:nvGrpSpPr>
          <p:grpSpPr>
            <a:xfrm flipH="1">
              <a:off x="7239000" y="4419600"/>
              <a:ext cx="762000" cy="1600199"/>
              <a:chOff x="5867400" y="4419600"/>
              <a:chExt cx="762000" cy="1600199"/>
            </a:xfrm>
          </p:grpSpPr>
          <p:cxnSp>
            <p:nvCxnSpPr>
              <p:cNvPr id="35" name="Straight Connector 34"/>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6096000" y="5216099"/>
                <a:ext cx="228600" cy="417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0800000" flipV="1">
                <a:off x="6248400" y="5216098"/>
                <a:ext cx="76200" cy="8037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9" name="Freeform 38"/>
            <p:cNvSpPr/>
            <p:nvPr/>
          </p:nvSpPr>
          <p:spPr bwMode="auto">
            <a:xfrm>
              <a:off x="6632812" y="4419600"/>
              <a:ext cx="606188" cy="222913"/>
            </a:xfrm>
            <a:custGeom>
              <a:avLst/>
              <a:gdLst>
                <a:gd name="connsiteX0" fmla="*/ 0 w 532263"/>
                <a:gd name="connsiteY0" fmla="*/ 0 h 220638"/>
                <a:gd name="connsiteX1" fmla="*/ 259307 w 532263"/>
                <a:gd name="connsiteY1" fmla="*/ 218364 h 220638"/>
                <a:gd name="connsiteX2" fmla="*/ 532263 w 532263"/>
                <a:gd name="connsiteY2" fmla="*/ 13647 h 220638"/>
              </a:gdLst>
              <a:ahLst/>
              <a:cxnLst>
                <a:cxn ang="0">
                  <a:pos x="connsiteX0" y="connsiteY0"/>
                </a:cxn>
                <a:cxn ang="0">
                  <a:pos x="connsiteX1" y="connsiteY1"/>
                </a:cxn>
                <a:cxn ang="0">
                  <a:pos x="connsiteX2" y="connsiteY2"/>
                </a:cxn>
              </a:cxnLst>
              <a:rect l="l" t="t" r="r" b="b"/>
              <a:pathLst>
                <a:path w="532263" h="220638">
                  <a:moveTo>
                    <a:pt x="0" y="0"/>
                  </a:moveTo>
                  <a:cubicBezTo>
                    <a:pt x="85298" y="108045"/>
                    <a:pt x="170597" y="216090"/>
                    <a:pt x="259307" y="218364"/>
                  </a:cubicBezTo>
                  <a:cubicBezTo>
                    <a:pt x="348017" y="220638"/>
                    <a:pt x="440140" y="117142"/>
                    <a:pt x="532263" y="13647"/>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1" name="Freeform 40"/>
            <p:cNvSpPr/>
            <p:nvPr/>
          </p:nvSpPr>
          <p:spPr bwMode="auto">
            <a:xfrm>
              <a:off x="6578221" y="4490113"/>
              <a:ext cx="723331" cy="259308"/>
            </a:xfrm>
            <a:custGeom>
              <a:avLst/>
              <a:gdLst>
                <a:gd name="connsiteX0" fmla="*/ 0 w 723331"/>
                <a:gd name="connsiteY0" fmla="*/ 0 h 259308"/>
                <a:gd name="connsiteX1" fmla="*/ 341194 w 723331"/>
                <a:gd name="connsiteY1" fmla="*/ 259308 h 259308"/>
                <a:gd name="connsiteX2" fmla="*/ 723331 w 723331"/>
                <a:gd name="connsiteY2" fmla="*/ 0 h 259308"/>
              </a:gdLst>
              <a:ahLst/>
              <a:cxnLst>
                <a:cxn ang="0">
                  <a:pos x="connsiteX0" y="connsiteY0"/>
                </a:cxn>
                <a:cxn ang="0">
                  <a:pos x="connsiteX1" y="connsiteY1"/>
                </a:cxn>
                <a:cxn ang="0">
                  <a:pos x="connsiteX2" y="connsiteY2"/>
                </a:cxn>
              </a:cxnLst>
              <a:rect l="l" t="t" r="r" b="b"/>
              <a:pathLst>
                <a:path w="723331" h="259308">
                  <a:moveTo>
                    <a:pt x="0" y="0"/>
                  </a:moveTo>
                  <a:cubicBezTo>
                    <a:pt x="110319" y="129654"/>
                    <a:pt x="220639" y="259308"/>
                    <a:pt x="341194" y="259308"/>
                  </a:cubicBezTo>
                  <a:cubicBezTo>
                    <a:pt x="461749" y="259308"/>
                    <a:pt x="592540" y="129654"/>
                    <a:pt x="723331" y="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graphicFrame>
        <p:nvGraphicFramePr>
          <p:cNvPr id="4" name="Chart 3"/>
          <p:cNvGraphicFramePr/>
          <p:nvPr/>
        </p:nvGraphicFramePr>
        <p:xfrm>
          <a:off x="457200" y="1752600"/>
          <a:ext cx="8153400" cy="1295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57200" y="3276600"/>
          <a:ext cx="8153400" cy="129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28600" y="1447800"/>
            <a:ext cx="3373552" cy="369332"/>
          </a:xfrm>
          <a:prstGeom prst="rect">
            <a:avLst/>
          </a:prstGeom>
          <a:noFill/>
        </p:spPr>
        <p:txBody>
          <a:bodyPr wrap="none" rtlCol="0">
            <a:spAutoFit/>
          </a:bodyPr>
          <a:lstStyle/>
          <a:p>
            <a:r>
              <a:rPr lang="en-US" dirty="0" err="1" smtClean="0"/>
              <a:t>Voynich</a:t>
            </a:r>
            <a:r>
              <a:rPr lang="en-US" dirty="0" smtClean="0"/>
              <a:t> words tagged as “a”</a:t>
            </a:r>
            <a:endParaRPr lang="en-US" dirty="0"/>
          </a:p>
        </p:txBody>
      </p:sp>
      <p:sp>
        <p:nvSpPr>
          <p:cNvPr id="7" name="TextBox 6"/>
          <p:cNvSpPr txBox="1"/>
          <p:nvPr/>
        </p:nvSpPr>
        <p:spPr>
          <a:xfrm>
            <a:off x="228600" y="2971800"/>
            <a:ext cx="3373552" cy="369332"/>
          </a:xfrm>
          <a:prstGeom prst="rect">
            <a:avLst/>
          </a:prstGeom>
          <a:noFill/>
        </p:spPr>
        <p:txBody>
          <a:bodyPr wrap="none" rtlCol="0">
            <a:spAutoFit/>
          </a:bodyPr>
          <a:lstStyle/>
          <a:p>
            <a:r>
              <a:rPr lang="en-US" dirty="0" err="1" smtClean="0"/>
              <a:t>Voynich</a:t>
            </a:r>
            <a:r>
              <a:rPr lang="en-US" dirty="0" smtClean="0"/>
              <a:t> words tagged as “b”</a:t>
            </a:r>
            <a:endParaRPr lang="en-US" dirty="0"/>
          </a:p>
        </p:txBody>
      </p:sp>
      <p:sp>
        <p:nvSpPr>
          <p:cNvPr id="8" name="TextBox 7"/>
          <p:cNvSpPr txBox="1"/>
          <p:nvPr/>
        </p:nvSpPr>
        <p:spPr>
          <a:xfrm>
            <a:off x="7010400" y="1447800"/>
            <a:ext cx="1431802" cy="369332"/>
          </a:xfrm>
          <a:prstGeom prst="rect">
            <a:avLst/>
          </a:prstGeom>
          <a:noFill/>
        </p:spPr>
        <p:txBody>
          <a:bodyPr wrap="none" rtlCol="0">
            <a:spAutoFit/>
          </a:bodyPr>
          <a:lstStyle/>
          <a:p>
            <a:r>
              <a:rPr lang="en-US" dirty="0" smtClean="0">
                <a:sym typeface="Wingdings" pitchFamily="2" charset="2"/>
              </a:rPr>
              <a:t> </a:t>
            </a:r>
            <a:r>
              <a:rPr lang="en-US" dirty="0" smtClean="0"/>
              <a:t>pages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graphicFrame>
        <p:nvGraphicFramePr>
          <p:cNvPr id="4" name="Chart 3"/>
          <p:cNvGraphicFramePr/>
          <p:nvPr/>
        </p:nvGraphicFramePr>
        <p:xfrm>
          <a:off x="457200" y="1752600"/>
          <a:ext cx="8153400" cy="1295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57200" y="3276600"/>
          <a:ext cx="8153400" cy="129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28600" y="1447800"/>
            <a:ext cx="3373552" cy="369332"/>
          </a:xfrm>
          <a:prstGeom prst="rect">
            <a:avLst/>
          </a:prstGeom>
          <a:noFill/>
        </p:spPr>
        <p:txBody>
          <a:bodyPr wrap="none" rtlCol="0">
            <a:spAutoFit/>
          </a:bodyPr>
          <a:lstStyle/>
          <a:p>
            <a:r>
              <a:rPr lang="en-US" dirty="0" err="1" smtClean="0"/>
              <a:t>Voynich</a:t>
            </a:r>
            <a:r>
              <a:rPr lang="en-US" dirty="0" smtClean="0"/>
              <a:t> words tagged as “a”</a:t>
            </a:r>
            <a:endParaRPr lang="en-US" dirty="0"/>
          </a:p>
        </p:txBody>
      </p:sp>
      <p:sp>
        <p:nvSpPr>
          <p:cNvPr id="7" name="TextBox 6"/>
          <p:cNvSpPr txBox="1"/>
          <p:nvPr/>
        </p:nvSpPr>
        <p:spPr>
          <a:xfrm>
            <a:off x="228600" y="2971800"/>
            <a:ext cx="3373552" cy="369332"/>
          </a:xfrm>
          <a:prstGeom prst="rect">
            <a:avLst/>
          </a:prstGeom>
          <a:noFill/>
        </p:spPr>
        <p:txBody>
          <a:bodyPr wrap="none" rtlCol="0">
            <a:spAutoFit/>
          </a:bodyPr>
          <a:lstStyle/>
          <a:p>
            <a:r>
              <a:rPr lang="en-US" dirty="0" err="1" smtClean="0"/>
              <a:t>Voynich</a:t>
            </a:r>
            <a:r>
              <a:rPr lang="en-US" dirty="0" smtClean="0"/>
              <a:t> words tagged as “b”</a:t>
            </a:r>
            <a:endParaRPr lang="en-US" dirty="0"/>
          </a:p>
        </p:txBody>
      </p:sp>
      <p:sp>
        <p:nvSpPr>
          <p:cNvPr id="8" name="TextBox 7"/>
          <p:cNvSpPr txBox="1"/>
          <p:nvPr/>
        </p:nvSpPr>
        <p:spPr>
          <a:xfrm>
            <a:off x="7010400" y="1447800"/>
            <a:ext cx="1431802" cy="369332"/>
          </a:xfrm>
          <a:prstGeom prst="rect">
            <a:avLst/>
          </a:prstGeom>
          <a:noFill/>
        </p:spPr>
        <p:txBody>
          <a:bodyPr wrap="none" rtlCol="0">
            <a:spAutoFit/>
          </a:bodyPr>
          <a:lstStyle/>
          <a:p>
            <a:r>
              <a:rPr lang="en-US" dirty="0" smtClean="0">
                <a:sym typeface="Wingdings" pitchFamily="2" charset="2"/>
              </a:rPr>
              <a:t> </a:t>
            </a:r>
            <a:r>
              <a:rPr lang="en-US" dirty="0" smtClean="0"/>
              <a:t>pages </a:t>
            </a:r>
            <a:r>
              <a:rPr lang="en-US" dirty="0" smtClean="0">
                <a:sym typeface="Wingdings" pitchFamily="2" charset="2"/>
              </a:rPr>
              <a:t></a:t>
            </a:r>
            <a:endParaRPr lang="en-US" dirty="0"/>
          </a:p>
        </p:txBody>
      </p:sp>
      <p:cxnSp>
        <p:nvCxnSpPr>
          <p:cNvPr id="11" name="Straight Connector 10"/>
          <p:cNvCxnSpPr/>
          <p:nvPr/>
        </p:nvCxnSpPr>
        <p:spPr bwMode="auto">
          <a:xfrm rot="5400000">
            <a:off x="64008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7162800" y="3124201"/>
            <a:ext cx="2590802"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342900" y="3086100"/>
            <a:ext cx="2514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4419600" y="3111500"/>
            <a:ext cx="2603500" cy="12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53340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TextBox 17"/>
          <p:cNvSpPr txBox="1"/>
          <p:nvPr/>
        </p:nvSpPr>
        <p:spPr>
          <a:xfrm>
            <a:off x="2362200" y="4812268"/>
            <a:ext cx="902811" cy="369332"/>
          </a:xfrm>
          <a:prstGeom prst="rect">
            <a:avLst/>
          </a:prstGeom>
          <a:noFill/>
        </p:spPr>
        <p:txBody>
          <a:bodyPr wrap="none" rtlCol="0">
            <a:spAutoFit/>
          </a:bodyPr>
          <a:lstStyle/>
          <a:p>
            <a:r>
              <a:rPr lang="en-US" dirty="0" smtClean="0"/>
              <a:t>Herbal</a:t>
            </a:r>
            <a:endParaRPr lang="en-US" dirty="0"/>
          </a:p>
        </p:txBody>
      </p:sp>
      <p:sp>
        <p:nvSpPr>
          <p:cNvPr id="19" name="TextBox 18"/>
          <p:cNvSpPr txBox="1"/>
          <p:nvPr/>
        </p:nvSpPr>
        <p:spPr>
          <a:xfrm>
            <a:off x="4648200" y="4812268"/>
            <a:ext cx="787395" cy="369332"/>
          </a:xfrm>
          <a:prstGeom prst="rect">
            <a:avLst/>
          </a:prstGeom>
          <a:noFill/>
        </p:spPr>
        <p:txBody>
          <a:bodyPr wrap="none" rtlCol="0">
            <a:spAutoFit/>
          </a:bodyPr>
          <a:lstStyle/>
          <a:p>
            <a:r>
              <a:rPr lang="en-US" dirty="0" err="1" smtClean="0"/>
              <a:t>Astro</a:t>
            </a:r>
            <a:endParaRPr lang="en-US" dirty="0"/>
          </a:p>
        </p:txBody>
      </p:sp>
      <p:sp>
        <p:nvSpPr>
          <p:cNvPr id="20" name="TextBox 19"/>
          <p:cNvSpPr txBox="1"/>
          <p:nvPr/>
        </p:nvSpPr>
        <p:spPr>
          <a:xfrm>
            <a:off x="5791200" y="4812268"/>
            <a:ext cx="556563" cy="369332"/>
          </a:xfrm>
          <a:prstGeom prst="rect">
            <a:avLst/>
          </a:prstGeom>
          <a:noFill/>
        </p:spPr>
        <p:txBody>
          <a:bodyPr wrap="none" rtlCol="0">
            <a:spAutoFit/>
          </a:bodyPr>
          <a:lstStyle/>
          <a:p>
            <a:r>
              <a:rPr lang="en-US" dirty="0" smtClean="0"/>
              <a:t>Bio</a:t>
            </a:r>
            <a:endParaRPr lang="en-US" dirty="0"/>
          </a:p>
        </p:txBody>
      </p:sp>
      <p:sp>
        <p:nvSpPr>
          <p:cNvPr id="21" name="TextBox 20"/>
          <p:cNvSpPr txBox="1"/>
          <p:nvPr/>
        </p:nvSpPr>
        <p:spPr>
          <a:xfrm>
            <a:off x="6665149" y="4812268"/>
            <a:ext cx="1031051" cy="369332"/>
          </a:xfrm>
          <a:prstGeom prst="rect">
            <a:avLst/>
          </a:prstGeom>
          <a:noFill/>
        </p:spPr>
        <p:txBody>
          <a:bodyPr wrap="none" rtlCol="0">
            <a:spAutoFit/>
          </a:bodyPr>
          <a:lstStyle/>
          <a:p>
            <a:r>
              <a:rPr lang="en-US" dirty="0" err="1" smtClean="0"/>
              <a:t>Pharma</a:t>
            </a:r>
            <a:endParaRPr lang="en-US" dirty="0"/>
          </a:p>
        </p:txBody>
      </p:sp>
      <p:sp>
        <p:nvSpPr>
          <p:cNvPr id="22" name="TextBox 21"/>
          <p:cNvSpPr txBox="1"/>
          <p:nvPr/>
        </p:nvSpPr>
        <p:spPr>
          <a:xfrm>
            <a:off x="7848600" y="4812268"/>
            <a:ext cx="761747" cy="369332"/>
          </a:xfrm>
          <a:prstGeom prst="rect">
            <a:avLst/>
          </a:prstGeom>
          <a:noFill/>
        </p:spPr>
        <p:txBody>
          <a:bodyPr wrap="none" rtlCol="0">
            <a:spAutoFit/>
          </a:bodyPr>
          <a:lstStyle/>
          <a:p>
            <a:r>
              <a:rPr lang="en-US" dirty="0" smtClean="0"/>
              <a:t>Stars</a:t>
            </a:r>
            <a:endParaRPr lang="en-US" dirty="0"/>
          </a:p>
        </p:txBody>
      </p:sp>
      <p:cxnSp>
        <p:nvCxnSpPr>
          <p:cNvPr id="23" name="Straight Connector 22"/>
          <p:cNvCxnSpPr/>
          <p:nvPr/>
        </p:nvCxnSpPr>
        <p:spPr bwMode="auto">
          <a:xfrm rot="5400000">
            <a:off x="4495800" y="4419600"/>
            <a:ext cx="457200" cy="30480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24" name="Straight Connector 23"/>
          <p:cNvCxnSpPr/>
          <p:nvPr/>
        </p:nvCxnSpPr>
        <p:spPr bwMode="auto">
          <a:xfrm rot="5400000">
            <a:off x="54483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5400000">
            <a:off x="6362703" y="4533899"/>
            <a:ext cx="380999"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16200000" flipH="1">
            <a:off x="7581899" y="4533899"/>
            <a:ext cx="381002"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83439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533400" y="4419600"/>
            <a:ext cx="45720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5400000">
            <a:off x="342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a:off x="4305300" y="5067300"/>
            <a:ext cx="5334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rot="5400000">
            <a:off x="5295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62103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7581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8343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3619500" y="3086100"/>
            <a:ext cx="25146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sp>
        <p:nvSpPr>
          <p:cNvPr id="35" name="TextBox 34"/>
          <p:cNvSpPr txBox="1"/>
          <p:nvPr/>
        </p:nvSpPr>
        <p:spPr>
          <a:xfrm>
            <a:off x="2209800" y="5486400"/>
            <a:ext cx="5328125" cy="830997"/>
          </a:xfrm>
          <a:prstGeom prst="rect">
            <a:avLst/>
          </a:prstGeom>
          <a:solidFill>
            <a:srgbClr val="FFFF00"/>
          </a:solidFill>
        </p:spPr>
        <p:txBody>
          <a:bodyPr wrap="none" rtlCol="0">
            <a:spAutoFit/>
          </a:bodyPr>
          <a:lstStyle/>
          <a:p>
            <a:r>
              <a:rPr lang="en-US" sz="2400" dirty="0" err="1" smtClean="0"/>
              <a:t>Voynich</a:t>
            </a:r>
            <a:r>
              <a:rPr lang="en-US" sz="2400" dirty="0" smtClean="0"/>
              <a:t> sections, per drawings observed.</a:t>
            </a:r>
          </a:p>
          <a:p>
            <a:r>
              <a:rPr lang="en-US" sz="2400" dirty="0" smtClean="0"/>
              <a:t>Captain Currier’s “two languages” (1976).</a:t>
            </a:r>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8"/>
          <p:cNvSpPr>
            <a:spLocks noChangeArrowheads="1"/>
          </p:cNvSpPr>
          <p:nvPr/>
        </p:nvSpPr>
        <p:spPr bwMode="auto">
          <a:xfrm>
            <a:off x="54864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0484" name="Rectangle 47"/>
          <p:cNvSpPr>
            <a:spLocks noChangeArrowheads="1"/>
          </p:cNvSpPr>
          <p:nvPr/>
        </p:nvSpPr>
        <p:spPr bwMode="auto">
          <a:xfrm>
            <a:off x="6484938" y="5641975"/>
            <a:ext cx="533400" cy="381000"/>
          </a:xfrm>
          <a:prstGeom prst="rect">
            <a:avLst/>
          </a:prstGeom>
          <a:solidFill>
            <a:srgbClr val="FFFF00"/>
          </a:solidFill>
          <a:ln w="9525">
            <a:noFill/>
            <a:miter lim="800000"/>
            <a:headEnd/>
            <a:tailEnd/>
          </a:ln>
        </p:spPr>
        <p:txBody>
          <a:bodyPr wrap="none" anchor="ctr"/>
          <a:lstStyle/>
          <a:p>
            <a:endParaRPr lang="en-US"/>
          </a:p>
        </p:txBody>
      </p:sp>
      <p:sp>
        <p:nvSpPr>
          <p:cNvPr id="20485" name="Rectangle 46"/>
          <p:cNvSpPr>
            <a:spLocks noChangeArrowheads="1"/>
          </p:cNvSpPr>
          <p:nvPr/>
        </p:nvSpPr>
        <p:spPr bwMode="auto">
          <a:xfrm>
            <a:off x="6129338"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20486" name="Rectangle 45"/>
          <p:cNvSpPr>
            <a:spLocks noChangeArrowheads="1"/>
          </p:cNvSpPr>
          <p:nvPr/>
        </p:nvSpPr>
        <p:spPr bwMode="auto">
          <a:xfrm>
            <a:off x="2184400" y="3376613"/>
            <a:ext cx="533400" cy="381000"/>
          </a:xfrm>
          <a:prstGeom prst="rect">
            <a:avLst/>
          </a:prstGeom>
          <a:solidFill>
            <a:srgbClr val="FFFF00"/>
          </a:solidFill>
          <a:ln w="9525">
            <a:noFill/>
            <a:miter lim="800000"/>
            <a:headEnd/>
            <a:tailEnd/>
          </a:ln>
        </p:spPr>
        <p:txBody>
          <a:bodyPr wrap="none" anchor="ctr"/>
          <a:lstStyle/>
          <a:p>
            <a:endParaRPr lang="en-US"/>
          </a:p>
        </p:txBody>
      </p:sp>
      <p:sp>
        <p:nvSpPr>
          <p:cNvPr id="20487"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0528"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0529"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0526"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0527"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0524"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0525"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0522"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0523"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0520"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0521"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0518"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0519"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0516"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0517"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0514"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0515"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0512"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0513"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0510"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0511"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0508"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0509"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0506"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0507"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0493"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0489"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20490"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0491"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438400"/>
            <a:ext cx="5686425" cy="4305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200025"/>
            <a:ext cx="7943850" cy="3381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304800" y="4038600"/>
            <a:ext cx="2531462" cy="646331"/>
          </a:xfrm>
          <a:prstGeom prst="rect">
            <a:avLst/>
          </a:prstGeom>
          <a:solidFill>
            <a:srgbClr val="FFFF00"/>
          </a:solidFill>
        </p:spPr>
        <p:txBody>
          <a:bodyPr wrap="none" rtlCol="0">
            <a:spAutoFit/>
          </a:bodyPr>
          <a:lstStyle/>
          <a:p>
            <a:r>
              <a:rPr lang="en-US" dirty="0" smtClean="0"/>
              <a:t>1970s NSA report</a:t>
            </a:r>
          </a:p>
          <a:p>
            <a:r>
              <a:rPr lang="en-US" dirty="0" smtClean="0"/>
              <a:t>recently declassified</a:t>
            </a:r>
            <a:r>
              <a:rPr lang="en-US" dirty="0"/>
              <a:t>!</a:t>
            </a:r>
            <a:endParaRPr lang="en-US" dirty="0" smtClean="0"/>
          </a:p>
        </p:txBody>
      </p:sp>
      <p:cxnSp>
        <p:nvCxnSpPr>
          <p:cNvPr id="3" name="Straight Arrow Connector 2"/>
          <p:cNvCxnSpPr/>
          <p:nvPr/>
        </p:nvCxnSpPr>
        <p:spPr bwMode="auto">
          <a:xfrm flipV="1">
            <a:off x="1447800" y="1143000"/>
            <a:ext cx="0" cy="28956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4068842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429000" cy="1143000"/>
          </a:xfrm>
        </p:spPr>
        <p:txBody>
          <a:bodyPr>
            <a:noAutofit/>
          </a:bodyPr>
          <a:lstStyle/>
          <a:p>
            <a:r>
              <a:rPr lang="en-US" sz="3200" dirty="0" smtClean="0"/>
              <a:t>National Security Agency</a:t>
            </a:r>
            <a:endParaRPr lang="en-US" sz="3200" dirty="0"/>
          </a:p>
        </p:txBody>
      </p:sp>
      <p:sp>
        <p:nvSpPr>
          <p:cNvPr id="5" name="TextBox 4"/>
          <p:cNvSpPr txBox="1"/>
          <p:nvPr/>
        </p:nvSpPr>
        <p:spPr>
          <a:xfrm>
            <a:off x="152400" y="1219200"/>
            <a:ext cx="2391167" cy="2462213"/>
          </a:xfrm>
          <a:prstGeom prst="rect">
            <a:avLst/>
          </a:prstGeom>
          <a:noFill/>
        </p:spPr>
        <p:txBody>
          <a:bodyPr wrap="none" rtlCol="0">
            <a:spAutoFit/>
          </a:bodyPr>
          <a:lstStyle/>
          <a:p>
            <a:r>
              <a:rPr lang="en-US" sz="1400" dirty="0" smtClean="0"/>
              <a:t>NSA applies statistics to</a:t>
            </a:r>
          </a:p>
          <a:p>
            <a:r>
              <a:rPr lang="en-US" sz="1400" dirty="0" smtClean="0"/>
              <a:t>ciphers, codes, and other</a:t>
            </a:r>
          </a:p>
          <a:p>
            <a:r>
              <a:rPr lang="en-US" sz="1400" dirty="0" smtClean="0"/>
              <a:t>language processing problems</a:t>
            </a:r>
          </a:p>
          <a:p>
            <a:endParaRPr lang="en-US" sz="1400" dirty="0"/>
          </a:p>
          <a:p>
            <a:r>
              <a:rPr lang="en-US" sz="1400" dirty="0"/>
              <a:t>NSA employs more</a:t>
            </a:r>
          </a:p>
          <a:p>
            <a:r>
              <a:rPr lang="en-US" sz="1400" dirty="0"/>
              <a:t>mathematicians and</a:t>
            </a:r>
          </a:p>
          <a:p>
            <a:r>
              <a:rPr lang="en-US" sz="1400" dirty="0"/>
              <a:t>linguists than any other</a:t>
            </a:r>
          </a:p>
          <a:p>
            <a:r>
              <a:rPr lang="en-US" sz="1400" dirty="0"/>
              <a:t>organization.</a:t>
            </a:r>
          </a:p>
          <a:p>
            <a:endParaRPr lang="en-US" sz="1400" dirty="0"/>
          </a:p>
          <a:p>
            <a:r>
              <a:rPr lang="en-US" sz="1400" dirty="0"/>
              <a:t>NSA has more computers</a:t>
            </a:r>
          </a:p>
          <a:p>
            <a:r>
              <a:rPr lang="en-US" sz="1400" dirty="0"/>
              <a:t>than any other organization</a:t>
            </a:r>
            <a:r>
              <a:rPr lang="en-US" sz="1400" dirty="0" smtClean="0"/>
              <a:t>.</a:t>
            </a:r>
            <a:endParaRPr lang="en-US" sz="1400" dirty="0"/>
          </a:p>
        </p:txBody>
      </p:sp>
      <p:sp>
        <p:nvSpPr>
          <p:cNvPr id="6" name="TextBox 5"/>
          <p:cNvSpPr txBox="1"/>
          <p:nvPr/>
        </p:nvSpPr>
        <p:spPr>
          <a:xfrm>
            <a:off x="6877777" y="4343400"/>
            <a:ext cx="2190023" cy="738664"/>
          </a:xfrm>
          <a:prstGeom prst="rect">
            <a:avLst/>
          </a:prstGeom>
          <a:noFill/>
        </p:spPr>
        <p:txBody>
          <a:bodyPr wrap="none" rtlCol="0">
            <a:spAutoFit/>
          </a:bodyPr>
          <a:lstStyle/>
          <a:p>
            <a:r>
              <a:rPr lang="en-US" sz="1400" dirty="0" smtClean="0"/>
              <a:t>ACL applies statistics</a:t>
            </a:r>
          </a:p>
          <a:p>
            <a:r>
              <a:rPr lang="en-US" sz="1400" dirty="0" smtClean="0"/>
              <a:t>to language processing</a:t>
            </a:r>
          </a:p>
          <a:p>
            <a:r>
              <a:rPr lang="en-US" sz="1400" dirty="0" smtClean="0"/>
              <a:t>problems</a:t>
            </a:r>
          </a:p>
        </p:txBody>
      </p:sp>
      <p:sp>
        <p:nvSpPr>
          <p:cNvPr id="9" name="TextBox 8"/>
          <p:cNvSpPr txBox="1"/>
          <p:nvPr/>
        </p:nvSpPr>
        <p:spPr>
          <a:xfrm>
            <a:off x="2980418" y="2667000"/>
            <a:ext cx="1317990" cy="523220"/>
          </a:xfrm>
          <a:prstGeom prst="rect">
            <a:avLst/>
          </a:prstGeom>
          <a:noFill/>
        </p:spPr>
        <p:txBody>
          <a:bodyPr wrap="none" rtlCol="0">
            <a:spAutoFit/>
          </a:bodyPr>
          <a:lstStyle/>
          <a:p>
            <a:r>
              <a:rPr lang="en-US" sz="1400" dirty="0" smtClean="0"/>
              <a:t>1970s paper on</a:t>
            </a:r>
          </a:p>
          <a:p>
            <a:r>
              <a:rPr lang="en-US" sz="1400" dirty="0" smtClean="0"/>
              <a:t>HMM </a:t>
            </a:r>
            <a:r>
              <a:rPr lang="en-US" sz="1400" dirty="0" err="1" smtClean="0"/>
              <a:t>Voynich</a:t>
            </a:r>
            <a:r>
              <a:rPr lang="en-US" sz="1400" dirty="0" smtClean="0"/>
              <a:t> </a:t>
            </a:r>
            <a:endParaRPr lang="en-US" sz="1400" dirty="0"/>
          </a:p>
        </p:txBody>
      </p:sp>
      <p:sp>
        <p:nvSpPr>
          <p:cNvPr id="10" name="TextBox 9"/>
          <p:cNvSpPr txBox="1"/>
          <p:nvPr/>
        </p:nvSpPr>
        <p:spPr>
          <a:xfrm>
            <a:off x="5311179" y="5257800"/>
            <a:ext cx="1394421" cy="523220"/>
          </a:xfrm>
          <a:prstGeom prst="rect">
            <a:avLst/>
          </a:prstGeom>
          <a:noFill/>
        </p:spPr>
        <p:txBody>
          <a:bodyPr wrap="none" rtlCol="0">
            <a:spAutoFit/>
          </a:bodyPr>
          <a:lstStyle/>
          <a:p>
            <a:r>
              <a:rPr lang="en-US" sz="1400" dirty="0" smtClean="0"/>
              <a:t>2011 paper on</a:t>
            </a:r>
          </a:p>
          <a:p>
            <a:r>
              <a:rPr lang="en-US" sz="1400" dirty="0" smtClean="0"/>
              <a:t>HMM </a:t>
            </a:r>
            <a:r>
              <a:rPr lang="en-US" sz="1400" dirty="0" err="1" smtClean="0"/>
              <a:t>Voynich</a:t>
            </a:r>
            <a:r>
              <a:rPr lang="en-US" sz="1400" dirty="0" smtClean="0"/>
              <a:t> </a:t>
            </a:r>
            <a:endParaRPr lang="en-US" sz="1400" dirty="0"/>
          </a:p>
        </p:txBody>
      </p:sp>
      <p:sp>
        <p:nvSpPr>
          <p:cNvPr id="17" name="TextBox 16"/>
          <p:cNvSpPr txBox="1"/>
          <p:nvPr/>
        </p:nvSpPr>
        <p:spPr>
          <a:xfrm>
            <a:off x="4354683" y="1219200"/>
            <a:ext cx="825867" cy="646331"/>
          </a:xfrm>
          <a:prstGeom prst="rect">
            <a:avLst/>
          </a:prstGeom>
          <a:noFill/>
          <a:ln>
            <a:solidFill>
              <a:schemeClr val="tx1"/>
            </a:solidFill>
          </a:ln>
        </p:spPr>
        <p:txBody>
          <a:bodyPr wrap="none" rtlCol="0">
            <a:spAutoFit/>
          </a:bodyPr>
          <a:lstStyle/>
          <a:p>
            <a:r>
              <a:rPr lang="en-US" dirty="0" smtClean="0"/>
              <a:t>1950s</a:t>
            </a:r>
          </a:p>
          <a:p>
            <a:endParaRPr lang="en-US" dirty="0" smtClean="0"/>
          </a:p>
        </p:txBody>
      </p:sp>
      <p:sp>
        <p:nvSpPr>
          <p:cNvPr id="18" name="TextBox 17"/>
          <p:cNvSpPr txBox="1"/>
          <p:nvPr/>
        </p:nvSpPr>
        <p:spPr>
          <a:xfrm>
            <a:off x="4354683" y="1905000"/>
            <a:ext cx="825867" cy="646331"/>
          </a:xfrm>
          <a:prstGeom prst="rect">
            <a:avLst/>
          </a:prstGeom>
          <a:noFill/>
          <a:ln>
            <a:solidFill>
              <a:schemeClr val="tx1"/>
            </a:solidFill>
          </a:ln>
        </p:spPr>
        <p:txBody>
          <a:bodyPr wrap="none" rtlCol="0">
            <a:spAutoFit/>
          </a:bodyPr>
          <a:lstStyle/>
          <a:p>
            <a:r>
              <a:rPr lang="en-US" dirty="0" smtClean="0"/>
              <a:t>1960s</a:t>
            </a:r>
          </a:p>
          <a:p>
            <a:endParaRPr lang="en-US" dirty="0" smtClean="0"/>
          </a:p>
        </p:txBody>
      </p:sp>
      <p:sp>
        <p:nvSpPr>
          <p:cNvPr id="19" name="TextBox 18"/>
          <p:cNvSpPr txBox="1"/>
          <p:nvPr/>
        </p:nvSpPr>
        <p:spPr>
          <a:xfrm>
            <a:off x="4354683" y="2590800"/>
            <a:ext cx="825867" cy="646331"/>
          </a:xfrm>
          <a:prstGeom prst="rect">
            <a:avLst/>
          </a:prstGeom>
          <a:noFill/>
          <a:ln>
            <a:solidFill>
              <a:schemeClr val="tx1"/>
            </a:solidFill>
          </a:ln>
        </p:spPr>
        <p:txBody>
          <a:bodyPr wrap="none" rtlCol="0">
            <a:spAutoFit/>
          </a:bodyPr>
          <a:lstStyle/>
          <a:p>
            <a:r>
              <a:rPr lang="en-US" dirty="0" smtClean="0"/>
              <a:t>1970s</a:t>
            </a:r>
          </a:p>
          <a:p>
            <a:endParaRPr lang="en-US" dirty="0" smtClean="0"/>
          </a:p>
        </p:txBody>
      </p:sp>
      <p:sp>
        <p:nvSpPr>
          <p:cNvPr id="20" name="TextBox 19"/>
          <p:cNvSpPr txBox="1"/>
          <p:nvPr/>
        </p:nvSpPr>
        <p:spPr>
          <a:xfrm>
            <a:off x="4354683" y="3276600"/>
            <a:ext cx="825867" cy="646331"/>
          </a:xfrm>
          <a:prstGeom prst="rect">
            <a:avLst/>
          </a:prstGeom>
          <a:noFill/>
          <a:ln>
            <a:solidFill>
              <a:schemeClr val="tx1"/>
            </a:solidFill>
          </a:ln>
        </p:spPr>
        <p:txBody>
          <a:bodyPr wrap="none" rtlCol="0">
            <a:spAutoFit/>
          </a:bodyPr>
          <a:lstStyle/>
          <a:p>
            <a:r>
              <a:rPr lang="en-US" dirty="0" smtClean="0"/>
              <a:t>1980s</a:t>
            </a:r>
          </a:p>
          <a:p>
            <a:endParaRPr lang="en-US" dirty="0" smtClean="0"/>
          </a:p>
        </p:txBody>
      </p:sp>
      <p:sp>
        <p:nvSpPr>
          <p:cNvPr id="21" name="TextBox 20"/>
          <p:cNvSpPr txBox="1"/>
          <p:nvPr/>
        </p:nvSpPr>
        <p:spPr>
          <a:xfrm>
            <a:off x="4354683" y="3962400"/>
            <a:ext cx="825867" cy="646331"/>
          </a:xfrm>
          <a:prstGeom prst="rect">
            <a:avLst/>
          </a:prstGeom>
          <a:noFill/>
          <a:ln>
            <a:solidFill>
              <a:schemeClr val="tx1"/>
            </a:solidFill>
          </a:ln>
        </p:spPr>
        <p:txBody>
          <a:bodyPr wrap="none" rtlCol="0">
            <a:spAutoFit/>
          </a:bodyPr>
          <a:lstStyle/>
          <a:p>
            <a:r>
              <a:rPr lang="en-US" dirty="0" smtClean="0"/>
              <a:t>1990s</a:t>
            </a:r>
          </a:p>
          <a:p>
            <a:endParaRPr lang="en-US" dirty="0" smtClean="0"/>
          </a:p>
        </p:txBody>
      </p:sp>
      <p:sp>
        <p:nvSpPr>
          <p:cNvPr id="22" name="TextBox 21"/>
          <p:cNvSpPr txBox="1"/>
          <p:nvPr/>
        </p:nvSpPr>
        <p:spPr>
          <a:xfrm>
            <a:off x="4354683" y="4648200"/>
            <a:ext cx="825867" cy="646331"/>
          </a:xfrm>
          <a:prstGeom prst="rect">
            <a:avLst/>
          </a:prstGeom>
          <a:noFill/>
          <a:ln>
            <a:solidFill>
              <a:schemeClr val="tx1"/>
            </a:solidFill>
          </a:ln>
        </p:spPr>
        <p:txBody>
          <a:bodyPr wrap="none" rtlCol="0">
            <a:spAutoFit/>
          </a:bodyPr>
          <a:lstStyle/>
          <a:p>
            <a:r>
              <a:rPr lang="en-US" dirty="0" smtClean="0"/>
              <a:t>2000s</a:t>
            </a:r>
          </a:p>
          <a:p>
            <a:endParaRPr lang="en-US" dirty="0" smtClean="0"/>
          </a:p>
        </p:txBody>
      </p:sp>
      <p:sp>
        <p:nvSpPr>
          <p:cNvPr id="23" name="TextBox 22"/>
          <p:cNvSpPr txBox="1"/>
          <p:nvPr/>
        </p:nvSpPr>
        <p:spPr>
          <a:xfrm>
            <a:off x="4367016" y="5334000"/>
            <a:ext cx="825867" cy="646331"/>
          </a:xfrm>
          <a:prstGeom prst="rect">
            <a:avLst/>
          </a:prstGeom>
          <a:noFill/>
          <a:ln>
            <a:solidFill>
              <a:schemeClr val="tx1"/>
            </a:solidFill>
          </a:ln>
        </p:spPr>
        <p:txBody>
          <a:bodyPr wrap="none" rtlCol="0">
            <a:spAutoFit/>
          </a:bodyPr>
          <a:lstStyle/>
          <a:p>
            <a:r>
              <a:rPr lang="en-US" dirty="0" smtClean="0"/>
              <a:t>2010s</a:t>
            </a:r>
          </a:p>
          <a:p>
            <a:endParaRPr lang="en-US" dirty="0" smtClean="0"/>
          </a:p>
        </p:txBody>
      </p:sp>
      <p:sp>
        <p:nvSpPr>
          <p:cNvPr id="24" name="TextBox 23"/>
          <p:cNvSpPr txBox="1"/>
          <p:nvPr/>
        </p:nvSpPr>
        <p:spPr>
          <a:xfrm>
            <a:off x="4354683" y="6019800"/>
            <a:ext cx="825867" cy="646331"/>
          </a:xfrm>
          <a:prstGeom prst="rect">
            <a:avLst/>
          </a:prstGeom>
          <a:noFill/>
          <a:ln>
            <a:solidFill>
              <a:schemeClr val="tx1"/>
            </a:solidFill>
          </a:ln>
        </p:spPr>
        <p:txBody>
          <a:bodyPr wrap="none" rtlCol="0">
            <a:spAutoFit/>
          </a:bodyPr>
          <a:lstStyle/>
          <a:p>
            <a:r>
              <a:rPr lang="en-US" dirty="0" smtClean="0"/>
              <a:t>2020s</a:t>
            </a:r>
          </a:p>
          <a:p>
            <a:endParaRPr lang="en-US" dirty="0" smtClean="0"/>
          </a:p>
        </p:txBody>
      </p:sp>
      <p:sp>
        <p:nvSpPr>
          <p:cNvPr id="25" name="Left Brace 24"/>
          <p:cNvSpPr/>
          <p:nvPr/>
        </p:nvSpPr>
        <p:spPr bwMode="auto">
          <a:xfrm>
            <a:off x="2743200" y="1219200"/>
            <a:ext cx="381000" cy="238056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6" name="Left Brace 25"/>
          <p:cNvSpPr/>
          <p:nvPr/>
        </p:nvSpPr>
        <p:spPr bwMode="auto">
          <a:xfrm rot="10800000">
            <a:off x="6423203" y="3810000"/>
            <a:ext cx="302174" cy="197102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7" name="Title 1"/>
          <p:cNvSpPr txBox="1">
            <a:spLocks/>
          </p:cNvSpPr>
          <p:nvPr/>
        </p:nvSpPr>
        <p:spPr>
          <a:xfrm>
            <a:off x="5257800" y="30480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Association for Computational Linguistics</a:t>
            </a:r>
            <a:endParaRPr lang="en-US" sz="3200" dirty="0"/>
          </a:p>
        </p:txBody>
      </p:sp>
      <p:pic>
        <p:nvPicPr>
          <p:cNvPr id="28" name="Picture 2" descr="C:\Users\knight\Desktop\slackers.jpg"/>
          <p:cNvPicPr>
            <a:picLocks noChangeAspect="1" noChangeArrowheads="1"/>
          </p:cNvPicPr>
          <p:nvPr/>
        </p:nvPicPr>
        <p:blipFill>
          <a:blip r:embed="rId2" cstate="print"/>
          <a:srcRect/>
          <a:stretch>
            <a:fillRect/>
          </a:stretch>
        </p:blipFill>
        <p:spPr bwMode="auto">
          <a:xfrm>
            <a:off x="515978" y="4876800"/>
            <a:ext cx="1813045" cy="1639888"/>
          </a:xfrm>
          <a:prstGeom prst="rect">
            <a:avLst/>
          </a:prstGeom>
          <a:noFill/>
        </p:spPr>
      </p:pic>
      <p:sp>
        <p:nvSpPr>
          <p:cNvPr id="29" name="TextBox 28"/>
          <p:cNvSpPr txBox="1"/>
          <p:nvPr/>
        </p:nvSpPr>
        <p:spPr>
          <a:xfrm>
            <a:off x="3352800" y="2130623"/>
            <a:ext cx="351378" cy="307777"/>
          </a:xfrm>
          <a:prstGeom prst="rect">
            <a:avLst/>
          </a:prstGeom>
          <a:noFill/>
        </p:spPr>
        <p:txBody>
          <a:bodyPr wrap="none" rtlCol="0">
            <a:spAutoFit/>
          </a:bodyPr>
          <a:lstStyle/>
          <a:p>
            <a:r>
              <a:rPr lang="en-US" sz="1400" dirty="0" smtClean="0">
                <a:solidFill>
                  <a:srgbClr val="FF0000"/>
                </a:solidFill>
              </a:rPr>
              <a:t>??</a:t>
            </a:r>
            <a:endParaRPr lang="en-US" sz="1400" dirty="0">
              <a:solidFill>
                <a:srgbClr val="FF0000"/>
              </a:solidFill>
            </a:endParaRPr>
          </a:p>
        </p:txBody>
      </p:sp>
      <p:sp>
        <p:nvSpPr>
          <p:cNvPr id="30" name="TextBox 29"/>
          <p:cNvSpPr txBox="1"/>
          <p:nvPr/>
        </p:nvSpPr>
        <p:spPr>
          <a:xfrm>
            <a:off x="5308090" y="3810000"/>
            <a:ext cx="1115113" cy="954107"/>
          </a:xfrm>
          <a:prstGeom prst="rect">
            <a:avLst/>
          </a:prstGeom>
          <a:noFill/>
        </p:spPr>
        <p:txBody>
          <a:bodyPr wrap="none" rtlCol="0">
            <a:spAutoFit/>
          </a:bodyPr>
          <a:lstStyle/>
          <a:p>
            <a:r>
              <a:rPr lang="en-US" sz="1400" dirty="0" smtClean="0">
                <a:solidFill>
                  <a:srgbClr val="FF0000"/>
                </a:solidFill>
              </a:rPr>
              <a:t>1993 paper </a:t>
            </a:r>
          </a:p>
          <a:p>
            <a:r>
              <a:rPr lang="en-US" sz="1400" dirty="0" smtClean="0">
                <a:solidFill>
                  <a:srgbClr val="FF0000"/>
                </a:solidFill>
              </a:rPr>
              <a:t>on Statistical</a:t>
            </a:r>
          </a:p>
          <a:p>
            <a:r>
              <a:rPr lang="en-US" sz="1400" dirty="0" smtClean="0">
                <a:solidFill>
                  <a:srgbClr val="FF0000"/>
                </a:solidFill>
              </a:rPr>
              <a:t>Machine</a:t>
            </a:r>
          </a:p>
          <a:p>
            <a:r>
              <a:rPr lang="en-US" sz="1400" dirty="0" smtClean="0">
                <a:solidFill>
                  <a:srgbClr val="FF0000"/>
                </a:solidFill>
              </a:rPr>
              <a:t>Translation</a:t>
            </a:r>
            <a:endParaRPr lang="en-US" sz="1400" dirty="0">
              <a:solidFill>
                <a:srgbClr val="FF0000"/>
              </a:solidFill>
            </a:endParaRPr>
          </a:p>
        </p:txBody>
      </p:sp>
      <p:sp>
        <p:nvSpPr>
          <p:cNvPr id="32" name="TextBox 31"/>
          <p:cNvSpPr txBox="1"/>
          <p:nvPr/>
        </p:nvSpPr>
        <p:spPr>
          <a:xfrm>
            <a:off x="1087235" y="4114800"/>
            <a:ext cx="184731" cy="369332"/>
          </a:xfrm>
          <a:prstGeom prst="rect">
            <a:avLst/>
          </a:prstGeom>
          <a:solidFill>
            <a:schemeClr val="bg1"/>
          </a:solidFill>
          <a:ln>
            <a:noFill/>
          </a:ln>
        </p:spPr>
        <p:txBody>
          <a:bodyPr wrap="none" rtlCol="0">
            <a:spAutoFit/>
          </a:bodyPr>
          <a:lstStyle/>
          <a:p>
            <a:endParaRPr lang="en-US" dirty="0"/>
          </a:p>
        </p:txBody>
      </p:sp>
      <p:sp>
        <p:nvSpPr>
          <p:cNvPr id="33" name="Rectangular Callout 32"/>
          <p:cNvSpPr/>
          <p:nvPr/>
        </p:nvSpPr>
        <p:spPr bwMode="auto">
          <a:xfrm>
            <a:off x="973178" y="4114800"/>
            <a:ext cx="2151022" cy="533400"/>
          </a:xfrm>
          <a:prstGeom prst="wedgeRectCallout">
            <a:avLst>
              <a:gd name="adj1" fmla="val -41997"/>
              <a:gd name="adj2" fmla="val 11692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smtClean="0"/>
              <a:t>Oh yeah -- we’ve been</a:t>
            </a:r>
          </a:p>
          <a:p>
            <a:r>
              <a:rPr lang="en-US" sz="1600" dirty="0" smtClean="0"/>
              <a:t>on Mars since 1962!</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p:txBody>
      </p:sp>
      <p:sp>
        <p:nvSpPr>
          <p:cNvPr id="3" name="TextBox 2"/>
          <p:cNvSpPr txBox="1"/>
          <p:nvPr/>
        </p:nvSpPr>
        <p:spPr>
          <a:xfrm>
            <a:off x="2329023" y="6183868"/>
            <a:ext cx="1046697" cy="369332"/>
          </a:xfrm>
          <a:prstGeom prst="rect">
            <a:avLst/>
          </a:prstGeom>
          <a:noFill/>
        </p:spPr>
        <p:txBody>
          <a:bodyPr wrap="none" rtlCol="0">
            <a:spAutoFit/>
          </a:bodyPr>
          <a:lstStyle/>
          <a:p>
            <a:r>
              <a:rPr lang="en-US" dirty="0" smtClean="0"/>
              <a:t>“Slacker”</a:t>
            </a:r>
            <a:endParaRPr lang="en-US" dirty="0"/>
          </a:p>
        </p:txBody>
      </p:sp>
    </p:spTree>
    <p:extLst>
      <p:ext uri="{BB962C8B-B14F-4D97-AF65-F5344CB8AC3E}">
        <p14:creationId xmlns:p14="http://schemas.microsoft.com/office/powerpoint/2010/main" val="15566709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868362"/>
          </a:xfrm>
          <a:noFill/>
        </p:spPr>
        <p:txBody>
          <a:bodyPr>
            <a:normAutofit/>
          </a:bodyPr>
          <a:lstStyle/>
          <a:p>
            <a:r>
              <a:rPr lang="en-US" dirty="0" smtClean="0"/>
              <a:t>10-Class Word Clustering: English</a:t>
            </a:r>
            <a:endParaRPr lang="en-US" dirty="0"/>
          </a:p>
        </p:txBody>
      </p:sp>
      <p:pic>
        <p:nvPicPr>
          <p:cNvPr id="121858" name="Picture 2"/>
          <p:cNvPicPr>
            <a:picLocks noChangeAspect="1" noChangeArrowheads="1"/>
          </p:cNvPicPr>
          <p:nvPr/>
        </p:nvPicPr>
        <p:blipFill>
          <a:blip r:embed="rId2" cstate="print"/>
          <a:srcRect/>
          <a:stretch>
            <a:fillRect/>
          </a:stretch>
        </p:blipFill>
        <p:spPr bwMode="auto">
          <a:xfrm>
            <a:off x="152400" y="1447800"/>
            <a:ext cx="4210050" cy="1462646"/>
          </a:xfrm>
          <a:prstGeom prst="rect">
            <a:avLst/>
          </a:prstGeom>
          <a:noFill/>
          <a:ln w="9525">
            <a:solidFill>
              <a:schemeClr val="tx1"/>
            </a:solidFill>
            <a:miter lim="800000"/>
            <a:headEnd/>
            <a:tailEnd/>
          </a:ln>
        </p:spPr>
      </p:pic>
      <p:pic>
        <p:nvPicPr>
          <p:cNvPr id="121859" name="Picture 3"/>
          <p:cNvPicPr>
            <a:picLocks noChangeAspect="1" noChangeArrowheads="1"/>
          </p:cNvPicPr>
          <p:nvPr/>
        </p:nvPicPr>
        <p:blipFill>
          <a:blip r:embed="rId3" cstate="print"/>
          <a:srcRect/>
          <a:stretch>
            <a:fillRect/>
          </a:stretch>
        </p:blipFill>
        <p:spPr bwMode="auto">
          <a:xfrm>
            <a:off x="152400" y="3810000"/>
            <a:ext cx="5153025" cy="2667000"/>
          </a:xfrm>
          <a:prstGeom prst="rect">
            <a:avLst/>
          </a:prstGeom>
          <a:noFill/>
          <a:ln w="9525">
            <a:solidFill>
              <a:schemeClr val="tx1"/>
            </a:solidFill>
            <a:miter lim="800000"/>
            <a:headEnd/>
            <a:tailEnd/>
          </a:ln>
        </p:spPr>
      </p:pic>
      <p:pic>
        <p:nvPicPr>
          <p:cNvPr id="121860" name="Picture 4"/>
          <p:cNvPicPr>
            <a:picLocks noChangeAspect="1" noChangeArrowheads="1"/>
          </p:cNvPicPr>
          <p:nvPr/>
        </p:nvPicPr>
        <p:blipFill>
          <a:blip r:embed="rId4" cstate="print"/>
          <a:srcRect/>
          <a:stretch>
            <a:fillRect/>
          </a:stretch>
        </p:blipFill>
        <p:spPr bwMode="auto">
          <a:xfrm>
            <a:off x="5410200" y="3810000"/>
            <a:ext cx="3593275" cy="1948466"/>
          </a:xfrm>
          <a:prstGeom prst="rect">
            <a:avLst/>
          </a:prstGeom>
          <a:noFill/>
          <a:ln w="9525">
            <a:solidFill>
              <a:schemeClr val="tx1"/>
            </a:solidFill>
            <a:miter lim="800000"/>
            <a:headEnd/>
            <a:tailEnd/>
          </a:ln>
        </p:spPr>
      </p:pic>
      <p:pic>
        <p:nvPicPr>
          <p:cNvPr id="121861" name="Picture 5"/>
          <p:cNvPicPr>
            <a:picLocks noChangeAspect="1" noChangeArrowheads="1"/>
          </p:cNvPicPr>
          <p:nvPr/>
        </p:nvPicPr>
        <p:blipFill>
          <a:blip r:embed="rId5" cstate="print"/>
          <a:srcRect/>
          <a:stretch>
            <a:fillRect/>
          </a:stretch>
        </p:blipFill>
        <p:spPr bwMode="auto">
          <a:xfrm>
            <a:off x="4487992" y="1447800"/>
            <a:ext cx="4503608" cy="2290763"/>
          </a:xfrm>
          <a:prstGeom prst="rect">
            <a:avLst/>
          </a:prstGeom>
          <a:noFill/>
          <a:ln w="9525">
            <a:solidFill>
              <a:schemeClr val="tx1"/>
            </a:solidFill>
            <a:miter lim="800000"/>
            <a:headEnd/>
            <a:tailEnd/>
          </a:ln>
        </p:spPr>
      </p:pic>
      <p:sp>
        <p:nvSpPr>
          <p:cNvPr id="8" name="Rectangle 7"/>
          <p:cNvSpPr/>
          <p:nvPr/>
        </p:nvSpPr>
        <p:spPr bwMode="auto">
          <a:xfrm>
            <a:off x="152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9" name="Rectangle 8"/>
          <p:cNvSpPr/>
          <p:nvPr/>
        </p:nvSpPr>
        <p:spPr bwMode="auto">
          <a:xfrm>
            <a:off x="15240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bwMode="auto">
          <a:xfrm>
            <a:off x="2819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1" name="Rectangle 10"/>
          <p:cNvSpPr/>
          <p:nvPr/>
        </p:nvSpPr>
        <p:spPr bwMode="auto">
          <a:xfrm>
            <a:off x="54102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bwMode="auto">
          <a:xfrm>
            <a:off x="66294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486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4" name="TextBox 13"/>
          <p:cNvSpPr txBox="1"/>
          <p:nvPr/>
        </p:nvSpPr>
        <p:spPr>
          <a:xfrm>
            <a:off x="457200" y="3124200"/>
            <a:ext cx="518091" cy="369332"/>
          </a:xfrm>
          <a:prstGeom prst="rect">
            <a:avLst/>
          </a:prstGeom>
          <a:noFill/>
        </p:spPr>
        <p:txBody>
          <a:bodyPr wrap="none" rtlCol="0">
            <a:spAutoFit/>
          </a:bodyPr>
          <a:lstStyle/>
          <a:p>
            <a:r>
              <a:rPr lang="en-US" dirty="0" smtClean="0"/>
              <a:t>etc</a:t>
            </a:r>
            <a:endParaRPr lang="en-US" dirty="0"/>
          </a:p>
        </p:txBody>
      </p:sp>
      <p:sp>
        <p:nvSpPr>
          <p:cNvPr id="15" name="TextBox 14"/>
          <p:cNvSpPr txBox="1"/>
          <p:nvPr/>
        </p:nvSpPr>
        <p:spPr>
          <a:xfrm>
            <a:off x="1844109" y="3124200"/>
            <a:ext cx="518091" cy="369332"/>
          </a:xfrm>
          <a:prstGeom prst="rect">
            <a:avLst/>
          </a:prstGeom>
          <a:noFill/>
        </p:spPr>
        <p:txBody>
          <a:bodyPr wrap="none" rtlCol="0">
            <a:spAutoFit/>
          </a:bodyPr>
          <a:lstStyle/>
          <a:p>
            <a:r>
              <a:rPr lang="en-US" dirty="0" smtClean="0"/>
              <a:t>etc</a:t>
            </a:r>
            <a:endParaRPr lang="en-US" dirty="0"/>
          </a:p>
        </p:txBody>
      </p:sp>
      <p:sp>
        <p:nvSpPr>
          <p:cNvPr id="16" name="TextBox 15"/>
          <p:cNvSpPr txBox="1"/>
          <p:nvPr/>
        </p:nvSpPr>
        <p:spPr>
          <a:xfrm>
            <a:off x="3139509" y="3124200"/>
            <a:ext cx="518091" cy="369332"/>
          </a:xfrm>
          <a:prstGeom prst="rect">
            <a:avLst/>
          </a:prstGeom>
          <a:noFill/>
        </p:spPr>
        <p:txBody>
          <a:bodyPr wrap="none" rtlCol="0">
            <a:spAutoFit/>
          </a:bodyPr>
          <a:lstStyle/>
          <a:p>
            <a:r>
              <a:rPr lang="en-US" dirty="0" smtClean="0"/>
              <a:t>etc</a:t>
            </a:r>
            <a:endParaRPr lang="en-US" dirty="0"/>
          </a:p>
        </p:txBody>
      </p:sp>
      <p:sp>
        <p:nvSpPr>
          <p:cNvPr id="17" name="TextBox 16"/>
          <p:cNvSpPr txBox="1"/>
          <p:nvPr/>
        </p:nvSpPr>
        <p:spPr>
          <a:xfrm>
            <a:off x="5730309" y="5955268"/>
            <a:ext cx="518091" cy="369332"/>
          </a:xfrm>
          <a:prstGeom prst="rect">
            <a:avLst/>
          </a:prstGeom>
          <a:noFill/>
        </p:spPr>
        <p:txBody>
          <a:bodyPr wrap="none" rtlCol="0">
            <a:spAutoFit/>
          </a:bodyPr>
          <a:lstStyle/>
          <a:p>
            <a:r>
              <a:rPr lang="en-US" dirty="0" smtClean="0"/>
              <a:t>etc</a:t>
            </a:r>
            <a:endParaRPr lang="en-US" dirty="0"/>
          </a:p>
        </p:txBody>
      </p:sp>
      <p:sp>
        <p:nvSpPr>
          <p:cNvPr id="18" name="TextBox 17"/>
          <p:cNvSpPr txBox="1"/>
          <p:nvPr/>
        </p:nvSpPr>
        <p:spPr>
          <a:xfrm>
            <a:off x="6949509" y="5943600"/>
            <a:ext cx="518091" cy="369332"/>
          </a:xfrm>
          <a:prstGeom prst="rect">
            <a:avLst/>
          </a:prstGeom>
          <a:noFill/>
        </p:spPr>
        <p:txBody>
          <a:bodyPr wrap="none" rtlCol="0">
            <a:spAutoFit/>
          </a:bodyPr>
          <a:lstStyle/>
          <a:p>
            <a:r>
              <a:rPr lang="en-US" dirty="0" smtClean="0"/>
              <a:t>etc</a:t>
            </a:r>
            <a:endParaRPr lang="en-US" dirty="0"/>
          </a:p>
        </p:txBody>
      </p:sp>
      <p:sp>
        <p:nvSpPr>
          <p:cNvPr id="19" name="TextBox 18"/>
          <p:cNvSpPr txBox="1"/>
          <p:nvPr/>
        </p:nvSpPr>
        <p:spPr>
          <a:xfrm>
            <a:off x="8168709" y="5943600"/>
            <a:ext cx="518091" cy="369332"/>
          </a:xfrm>
          <a:prstGeom prst="rect">
            <a:avLst/>
          </a:prstGeom>
          <a:noFill/>
        </p:spPr>
        <p:txBody>
          <a:bodyPr wrap="none" rtlCol="0">
            <a:spAutoFit/>
          </a:bodyPr>
          <a:lstStyle/>
          <a:p>
            <a:r>
              <a:rPr lang="en-US" dirty="0" smtClean="0"/>
              <a:t>etc</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cstate="print"/>
          <a:srcRect/>
          <a:stretch>
            <a:fillRect/>
          </a:stretch>
        </p:blipFill>
        <p:spPr bwMode="auto">
          <a:xfrm>
            <a:off x="228601" y="152400"/>
            <a:ext cx="3124200" cy="1552900"/>
          </a:xfrm>
          <a:prstGeom prst="rect">
            <a:avLst/>
          </a:prstGeom>
          <a:noFill/>
          <a:ln w="9525">
            <a:solidFill>
              <a:schemeClr val="tx1"/>
            </a:solid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228600" y="1828800"/>
            <a:ext cx="3874073" cy="1528762"/>
          </a:xfrm>
          <a:prstGeom prst="rect">
            <a:avLst/>
          </a:prstGeom>
          <a:noFill/>
          <a:ln w="9525">
            <a:solidFill>
              <a:schemeClr val="tx1"/>
            </a:solid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6574129" y="152400"/>
            <a:ext cx="2438401" cy="1219200"/>
          </a:xfrm>
          <a:prstGeom prst="rect">
            <a:avLst/>
          </a:prstGeom>
          <a:noFill/>
          <a:ln w="9525">
            <a:solidFill>
              <a:schemeClr val="tx1"/>
            </a:solidFill>
            <a:miter lim="800000"/>
            <a:headEnd/>
            <a:tailEnd/>
          </a:ln>
        </p:spPr>
      </p:pic>
      <p:pic>
        <p:nvPicPr>
          <p:cNvPr id="122886" name="Picture 6"/>
          <p:cNvPicPr>
            <a:picLocks noChangeAspect="1" noChangeArrowheads="1"/>
          </p:cNvPicPr>
          <p:nvPr/>
        </p:nvPicPr>
        <p:blipFill>
          <a:blip r:embed="rId5" cstate="print"/>
          <a:srcRect/>
          <a:stretch>
            <a:fillRect/>
          </a:stretch>
        </p:blipFill>
        <p:spPr bwMode="auto">
          <a:xfrm>
            <a:off x="228601" y="3429000"/>
            <a:ext cx="2209799" cy="1246753"/>
          </a:xfrm>
          <a:prstGeom prst="rect">
            <a:avLst/>
          </a:prstGeom>
          <a:noFill/>
          <a:ln w="9525">
            <a:solidFill>
              <a:schemeClr val="tx1"/>
            </a:solidFill>
            <a:miter lim="800000"/>
            <a:headEnd/>
            <a:tailEnd/>
          </a:ln>
        </p:spPr>
      </p:pic>
      <p:pic>
        <p:nvPicPr>
          <p:cNvPr id="122887" name="Picture 7"/>
          <p:cNvPicPr>
            <a:picLocks noChangeAspect="1" noChangeArrowheads="1"/>
          </p:cNvPicPr>
          <p:nvPr/>
        </p:nvPicPr>
        <p:blipFill>
          <a:blip r:embed="rId6" cstate="print"/>
          <a:srcRect/>
          <a:stretch>
            <a:fillRect/>
          </a:stretch>
        </p:blipFill>
        <p:spPr bwMode="auto">
          <a:xfrm>
            <a:off x="4191000" y="1828801"/>
            <a:ext cx="3048000" cy="1527578"/>
          </a:xfrm>
          <a:prstGeom prst="rect">
            <a:avLst/>
          </a:prstGeom>
          <a:noFill/>
          <a:ln w="9525">
            <a:solidFill>
              <a:schemeClr val="tx1"/>
            </a:solidFill>
            <a:miter lim="800000"/>
            <a:headEnd/>
            <a:tailEnd/>
          </a:ln>
        </p:spPr>
      </p:pic>
      <p:pic>
        <p:nvPicPr>
          <p:cNvPr id="122888" name="Picture 8"/>
          <p:cNvPicPr>
            <a:picLocks noChangeAspect="1" noChangeArrowheads="1"/>
          </p:cNvPicPr>
          <p:nvPr/>
        </p:nvPicPr>
        <p:blipFill>
          <a:blip r:embed="rId7" cstate="print"/>
          <a:srcRect/>
          <a:stretch>
            <a:fillRect/>
          </a:stretch>
        </p:blipFill>
        <p:spPr bwMode="auto">
          <a:xfrm>
            <a:off x="2514600" y="3429001"/>
            <a:ext cx="3581400" cy="1453504"/>
          </a:xfrm>
          <a:prstGeom prst="rect">
            <a:avLst/>
          </a:prstGeom>
          <a:noFill/>
          <a:ln w="9525">
            <a:solidFill>
              <a:schemeClr val="tx1"/>
            </a:solidFill>
            <a:miter lim="800000"/>
            <a:headEnd/>
            <a:tailEnd/>
          </a:ln>
        </p:spPr>
      </p:pic>
      <p:pic>
        <p:nvPicPr>
          <p:cNvPr id="122889" name="Picture 9"/>
          <p:cNvPicPr>
            <a:picLocks noChangeAspect="1" noChangeArrowheads="1"/>
          </p:cNvPicPr>
          <p:nvPr/>
        </p:nvPicPr>
        <p:blipFill>
          <a:blip r:embed="rId8" cstate="print"/>
          <a:srcRect/>
          <a:stretch>
            <a:fillRect/>
          </a:stretch>
        </p:blipFill>
        <p:spPr bwMode="auto">
          <a:xfrm>
            <a:off x="6172200" y="3429000"/>
            <a:ext cx="2762250" cy="1624281"/>
          </a:xfrm>
          <a:prstGeom prst="rect">
            <a:avLst/>
          </a:prstGeom>
          <a:noFill/>
          <a:ln w="9525">
            <a:solidFill>
              <a:schemeClr val="tx1"/>
            </a:solidFill>
            <a:miter lim="800000"/>
            <a:headEnd/>
            <a:tailEnd/>
          </a:ln>
        </p:spPr>
      </p:pic>
      <p:pic>
        <p:nvPicPr>
          <p:cNvPr id="122890" name="Picture 10"/>
          <p:cNvPicPr>
            <a:picLocks noChangeAspect="1" noChangeArrowheads="1"/>
          </p:cNvPicPr>
          <p:nvPr/>
        </p:nvPicPr>
        <p:blipFill>
          <a:blip r:embed="rId9" cstate="print"/>
          <a:srcRect/>
          <a:stretch>
            <a:fillRect/>
          </a:stretch>
        </p:blipFill>
        <p:spPr bwMode="auto">
          <a:xfrm>
            <a:off x="228600" y="4953000"/>
            <a:ext cx="4343400" cy="1839913"/>
          </a:xfrm>
          <a:prstGeom prst="rect">
            <a:avLst/>
          </a:prstGeom>
          <a:noFill/>
          <a:ln w="9525">
            <a:solidFill>
              <a:schemeClr val="tx1"/>
            </a:solidFill>
            <a:miter lim="800000"/>
            <a:headEnd/>
            <a:tailEnd/>
          </a:ln>
        </p:spPr>
      </p:pic>
      <p:pic>
        <p:nvPicPr>
          <p:cNvPr id="122891" name="Picture 11"/>
          <p:cNvPicPr>
            <a:picLocks noChangeAspect="1" noChangeArrowheads="1"/>
          </p:cNvPicPr>
          <p:nvPr/>
        </p:nvPicPr>
        <p:blipFill>
          <a:blip r:embed="rId10" cstate="print"/>
          <a:srcRect/>
          <a:stretch>
            <a:fillRect/>
          </a:stretch>
        </p:blipFill>
        <p:spPr bwMode="auto">
          <a:xfrm>
            <a:off x="5410200" y="5105400"/>
            <a:ext cx="3557588" cy="1689751"/>
          </a:xfrm>
          <a:prstGeom prst="rect">
            <a:avLst/>
          </a:prstGeom>
          <a:noFill/>
          <a:ln w="9525">
            <a:solidFill>
              <a:schemeClr val="tx1"/>
            </a:solidFill>
            <a:miter lim="800000"/>
            <a:headEnd/>
            <a:tailEnd/>
          </a:ln>
        </p:spPr>
      </p:pic>
      <p:sp>
        <p:nvSpPr>
          <p:cNvPr id="14" name="TextBox 13"/>
          <p:cNvSpPr txBox="1"/>
          <p:nvPr/>
        </p:nvSpPr>
        <p:spPr>
          <a:xfrm>
            <a:off x="228600" y="152400"/>
            <a:ext cx="3129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20494" y="1752600"/>
            <a:ext cx="312906" cy="369332"/>
          </a:xfrm>
          <a:prstGeom prst="rect">
            <a:avLst/>
          </a:prstGeom>
          <a:noFill/>
        </p:spPr>
        <p:txBody>
          <a:bodyPr wrap="none" rtlCol="0">
            <a:spAutoFit/>
          </a:bodyPr>
          <a:lstStyle/>
          <a:p>
            <a:r>
              <a:rPr lang="en-US" dirty="0" smtClean="0"/>
              <a:t>c</a:t>
            </a:r>
            <a:endParaRPr lang="en-US" dirty="0"/>
          </a:p>
        </p:txBody>
      </p:sp>
      <p:sp>
        <p:nvSpPr>
          <p:cNvPr id="17" name="TextBox 16"/>
          <p:cNvSpPr txBox="1"/>
          <p:nvPr/>
        </p:nvSpPr>
        <p:spPr>
          <a:xfrm>
            <a:off x="6553200" y="152400"/>
            <a:ext cx="325730" cy="369332"/>
          </a:xfrm>
          <a:prstGeom prst="rect">
            <a:avLst/>
          </a:prstGeom>
          <a:noFill/>
        </p:spPr>
        <p:txBody>
          <a:bodyPr wrap="none" rtlCol="0">
            <a:spAutoFit/>
          </a:bodyPr>
          <a:lstStyle/>
          <a:p>
            <a:r>
              <a:rPr lang="en-US" dirty="0" smtClean="0"/>
              <a:t>d</a:t>
            </a:r>
            <a:endParaRPr lang="en-US" dirty="0"/>
          </a:p>
        </p:txBody>
      </p:sp>
      <p:sp>
        <p:nvSpPr>
          <p:cNvPr id="18" name="TextBox 17"/>
          <p:cNvSpPr txBox="1"/>
          <p:nvPr/>
        </p:nvSpPr>
        <p:spPr>
          <a:xfrm>
            <a:off x="228600" y="3429000"/>
            <a:ext cx="312906" cy="369332"/>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191000" y="1828800"/>
            <a:ext cx="261610" cy="369332"/>
          </a:xfrm>
          <a:prstGeom prst="rect">
            <a:avLst/>
          </a:prstGeom>
          <a:noFill/>
        </p:spPr>
        <p:txBody>
          <a:bodyPr wrap="none" rtlCol="0">
            <a:spAutoFit/>
          </a:bodyPr>
          <a:lstStyle/>
          <a:p>
            <a:r>
              <a:rPr lang="en-US" dirty="0" smtClean="0"/>
              <a:t>f</a:t>
            </a:r>
            <a:endParaRPr lang="en-US" dirty="0"/>
          </a:p>
        </p:txBody>
      </p:sp>
      <p:sp>
        <p:nvSpPr>
          <p:cNvPr id="20" name="TextBox 19"/>
          <p:cNvSpPr txBox="1"/>
          <p:nvPr/>
        </p:nvSpPr>
        <p:spPr>
          <a:xfrm>
            <a:off x="2514600" y="3429000"/>
            <a:ext cx="325730" cy="369332"/>
          </a:xfrm>
          <a:prstGeom prst="rect">
            <a:avLst/>
          </a:prstGeom>
          <a:noFill/>
        </p:spPr>
        <p:txBody>
          <a:bodyPr wrap="none" rtlCol="0">
            <a:spAutoFit/>
          </a:bodyPr>
          <a:lstStyle/>
          <a:p>
            <a:r>
              <a:rPr lang="en-US" dirty="0" smtClean="0"/>
              <a:t>g</a:t>
            </a:r>
            <a:endParaRPr lang="en-US" dirty="0"/>
          </a:p>
        </p:txBody>
      </p:sp>
      <p:sp>
        <p:nvSpPr>
          <p:cNvPr id="21" name="TextBox 20"/>
          <p:cNvSpPr txBox="1"/>
          <p:nvPr/>
        </p:nvSpPr>
        <p:spPr>
          <a:xfrm>
            <a:off x="6172200" y="3429000"/>
            <a:ext cx="325730" cy="369332"/>
          </a:xfrm>
          <a:prstGeom prst="rect">
            <a:avLst/>
          </a:prstGeom>
          <a:noFill/>
        </p:spPr>
        <p:txBody>
          <a:bodyPr wrap="none" rtlCol="0">
            <a:spAutoFit/>
          </a:bodyPr>
          <a:lstStyle/>
          <a:p>
            <a:r>
              <a:rPr lang="en-US" dirty="0" smtClean="0"/>
              <a:t>h</a:t>
            </a:r>
            <a:endParaRPr lang="en-US" dirty="0"/>
          </a:p>
        </p:txBody>
      </p:sp>
      <p:sp>
        <p:nvSpPr>
          <p:cNvPr id="22" name="TextBox 21"/>
          <p:cNvSpPr txBox="1"/>
          <p:nvPr/>
        </p:nvSpPr>
        <p:spPr>
          <a:xfrm>
            <a:off x="228600" y="4953000"/>
            <a:ext cx="248786" cy="369332"/>
          </a:xfrm>
          <a:prstGeom prst="rect">
            <a:avLst/>
          </a:prstGeom>
          <a:noFill/>
        </p:spPr>
        <p:txBody>
          <a:bodyPr wrap="none" rtlCol="0">
            <a:spAutoFit/>
          </a:bodyPr>
          <a:lstStyle/>
          <a:p>
            <a:r>
              <a:rPr lang="en-US" dirty="0" err="1" smtClean="0"/>
              <a:t>i</a:t>
            </a:r>
            <a:endParaRPr lang="en-US" dirty="0"/>
          </a:p>
        </p:txBody>
      </p:sp>
      <p:sp>
        <p:nvSpPr>
          <p:cNvPr id="23" name="TextBox 22"/>
          <p:cNvSpPr txBox="1"/>
          <p:nvPr/>
        </p:nvSpPr>
        <p:spPr>
          <a:xfrm>
            <a:off x="5410200" y="5105400"/>
            <a:ext cx="248786" cy="369332"/>
          </a:xfrm>
          <a:prstGeom prst="rect">
            <a:avLst/>
          </a:prstGeom>
          <a:noFill/>
        </p:spPr>
        <p:txBody>
          <a:bodyPr wrap="none" rtlCol="0">
            <a:spAutoFit/>
          </a:bodyPr>
          <a:lstStyle/>
          <a:p>
            <a:r>
              <a:rPr lang="en-US" dirty="0" smtClean="0"/>
              <a:t>j</a:t>
            </a:r>
            <a:endParaRPr lang="en-US" dirty="0"/>
          </a:p>
        </p:txBody>
      </p:sp>
      <p:pic>
        <p:nvPicPr>
          <p:cNvPr id="122892" name="Picture 12"/>
          <p:cNvPicPr>
            <a:picLocks noChangeAspect="1" noChangeArrowheads="1"/>
          </p:cNvPicPr>
          <p:nvPr/>
        </p:nvPicPr>
        <p:blipFill>
          <a:blip r:embed="rId11" cstate="print"/>
          <a:srcRect/>
          <a:stretch>
            <a:fillRect/>
          </a:stretch>
        </p:blipFill>
        <p:spPr bwMode="auto">
          <a:xfrm>
            <a:off x="3429000" y="152400"/>
            <a:ext cx="3071813" cy="1552112"/>
          </a:xfrm>
          <a:prstGeom prst="rect">
            <a:avLst/>
          </a:prstGeom>
          <a:noFill/>
          <a:ln w="9525">
            <a:solidFill>
              <a:schemeClr val="tx1"/>
            </a:solidFill>
            <a:miter lim="800000"/>
            <a:headEnd/>
            <a:tailEnd/>
          </a:ln>
        </p:spPr>
      </p:pic>
      <p:sp>
        <p:nvSpPr>
          <p:cNvPr id="15" name="TextBox 14"/>
          <p:cNvSpPr txBox="1"/>
          <p:nvPr/>
        </p:nvSpPr>
        <p:spPr>
          <a:xfrm>
            <a:off x="3429000" y="152400"/>
            <a:ext cx="325730" cy="369332"/>
          </a:xfrm>
          <a:prstGeom prst="rect">
            <a:avLst/>
          </a:prstGeom>
          <a:noFill/>
        </p:spPr>
        <p:txBody>
          <a:bodyPr wrap="none" rtlCol="0">
            <a:spAutoFit/>
          </a:bodyPr>
          <a:lstStyle/>
          <a:p>
            <a:r>
              <a:rPr lang="en-US" dirty="0" smtClean="0"/>
              <a:t>b</a:t>
            </a:r>
            <a:endParaRPr lang="en-US" dirty="0"/>
          </a:p>
        </p:txBody>
      </p:sp>
      <p:sp>
        <p:nvSpPr>
          <p:cNvPr id="25" name="TextBox 24"/>
          <p:cNvSpPr txBox="1"/>
          <p:nvPr/>
        </p:nvSpPr>
        <p:spPr>
          <a:xfrm>
            <a:off x="7315200" y="1557516"/>
            <a:ext cx="1773242" cy="954107"/>
          </a:xfrm>
          <a:prstGeom prst="rect">
            <a:avLst/>
          </a:prstGeom>
          <a:solidFill>
            <a:srgbClr val="FFFF00"/>
          </a:solidFill>
        </p:spPr>
        <p:txBody>
          <a:bodyPr wrap="none" rtlCol="0">
            <a:spAutoFit/>
          </a:bodyPr>
          <a:lstStyle/>
          <a:p>
            <a:r>
              <a:rPr lang="en-US" sz="2800" dirty="0" smtClean="0"/>
              <a:t>10 Classes:</a:t>
            </a:r>
          </a:p>
          <a:p>
            <a:r>
              <a:rPr lang="en-US" sz="2800" dirty="0" err="1" smtClean="0"/>
              <a:t>Voynich</a:t>
            </a:r>
            <a:r>
              <a:rPr lang="en-US" sz="2800" dirty="0" smtClean="0"/>
              <a:t>-B</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Other Unsolved Ciphers</a:t>
            </a:r>
            <a:endParaRPr lang="en-US" dirty="0"/>
          </a:p>
        </p:txBody>
      </p:sp>
      <p:sp>
        <p:nvSpPr>
          <p:cNvPr id="5" name="Content Placeholder 2"/>
          <p:cNvSpPr>
            <a:spLocks noGrp="1"/>
          </p:cNvSpPr>
          <p:nvPr>
            <p:ph idx="1"/>
          </p:nvPr>
        </p:nvSpPr>
        <p:spPr>
          <a:xfrm>
            <a:off x="304800" y="990600"/>
            <a:ext cx="6248400" cy="5638800"/>
          </a:xfrm>
        </p:spPr>
        <p:txBody>
          <a:bodyPr>
            <a:normAutofit/>
          </a:bodyPr>
          <a:lstStyle/>
          <a:p>
            <a:pPr>
              <a:buNone/>
            </a:pPr>
            <a:r>
              <a:rPr lang="en-US" dirty="0" err="1" smtClean="0"/>
              <a:t>Voynich</a:t>
            </a:r>
            <a:r>
              <a:rPr lang="en-US" dirty="0" smtClean="0"/>
              <a:t> Manuscript (1400)</a:t>
            </a:r>
          </a:p>
          <a:p>
            <a:pPr>
              <a:buNone/>
            </a:pPr>
            <a:endParaRPr lang="en-US" sz="4400" dirty="0" smtClean="0"/>
          </a:p>
          <a:p>
            <a:pPr>
              <a:buNone/>
            </a:pPr>
            <a:r>
              <a:rPr lang="en-US" dirty="0" smtClean="0"/>
              <a:t>Zodiac Killer (1967)</a:t>
            </a:r>
          </a:p>
          <a:p>
            <a:endParaRPr lang="en-US" dirty="0"/>
          </a:p>
          <a:p>
            <a:endParaRPr lang="en-US" sz="1200" dirty="0" smtClean="0"/>
          </a:p>
          <a:p>
            <a:pPr>
              <a:buNone/>
            </a:pPr>
            <a:endParaRPr lang="en-US" sz="1200" dirty="0" smtClean="0"/>
          </a:p>
          <a:p>
            <a:pPr>
              <a:buNone/>
            </a:pPr>
            <a:r>
              <a:rPr lang="en-US" dirty="0" smtClean="0"/>
              <a:t>FBI cipher (1999)</a:t>
            </a:r>
          </a:p>
          <a:p>
            <a:endParaRPr lang="en-US" sz="4000" dirty="0" smtClean="0"/>
          </a:p>
          <a:p>
            <a:pPr>
              <a:buNone/>
            </a:pPr>
            <a:r>
              <a:rPr lang="en-US" dirty="0" err="1" smtClean="0"/>
              <a:t>Kryptos</a:t>
            </a:r>
            <a:r>
              <a:rPr lang="en-US" dirty="0" smtClean="0"/>
              <a:t> (1990)</a:t>
            </a:r>
            <a:endParaRPr lang="en-US" dirty="0"/>
          </a:p>
        </p:txBody>
      </p:sp>
      <p:pic>
        <p:nvPicPr>
          <p:cNvPr id="8" name="Picture 2"/>
          <p:cNvPicPr>
            <a:picLocks noChangeAspect="1" noChangeArrowheads="1"/>
          </p:cNvPicPr>
          <p:nvPr/>
        </p:nvPicPr>
        <p:blipFill>
          <a:blip r:embed="rId2" cstate="print"/>
          <a:srcRect/>
          <a:stretch>
            <a:fillRect/>
          </a:stretch>
        </p:blipFill>
        <p:spPr bwMode="auto">
          <a:xfrm>
            <a:off x="1066801" y="2947232"/>
            <a:ext cx="4572000" cy="721087"/>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1066801" y="4537887"/>
            <a:ext cx="3124200" cy="680206"/>
          </a:xfrm>
          <a:prstGeom prst="rect">
            <a:avLst/>
          </a:prstGeom>
          <a:noFill/>
          <a:ln w="9525">
            <a:noFill/>
            <a:miter lim="800000"/>
            <a:headEnd/>
            <a:tailEnd/>
          </a:ln>
        </p:spPr>
      </p:pic>
      <p:pic>
        <p:nvPicPr>
          <p:cNvPr id="10" name="Picture 5"/>
          <p:cNvPicPr>
            <a:picLocks noChangeAspect="1" noChangeArrowheads="1"/>
          </p:cNvPicPr>
          <p:nvPr/>
        </p:nvPicPr>
        <p:blipFill>
          <a:blip r:embed="rId4" cstate="print"/>
          <a:srcRect/>
          <a:stretch>
            <a:fillRect/>
          </a:stretch>
        </p:blipFill>
        <p:spPr bwMode="auto">
          <a:xfrm>
            <a:off x="1066801" y="1676401"/>
            <a:ext cx="4800599" cy="663446"/>
          </a:xfrm>
          <a:prstGeom prst="rect">
            <a:avLst/>
          </a:prstGeom>
          <a:noFill/>
          <a:ln w="9525">
            <a:noFill/>
            <a:miter lim="800000"/>
            <a:headEnd/>
            <a:tailEnd/>
          </a:ln>
        </p:spPr>
      </p:pic>
      <p:sp>
        <p:nvSpPr>
          <p:cNvPr id="11" name="TextBox 10"/>
          <p:cNvSpPr txBox="1"/>
          <p:nvPr/>
        </p:nvSpPr>
        <p:spPr>
          <a:xfrm>
            <a:off x="1066801" y="5715000"/>
            <a:ext cx="3621504" cy="954107"/>
          </a:xfrm>
          <a:prstGeom prst="rect">
            <a:avLst/>
          </a:prstGeom>
          <a:noFill/>
        </p:spPr>
        <p:txBody>
          <a:bodyPr wrap="none" rtlCol="0">
            <a:spAutoFit/>
          </a:bodyPr>
          <a:lstStyle/>
          <a:p>
            <a:r>
              <a:rPr lang="en-US" sz="1400" dirty="0" smtClean="0">
                <a:latin typeface="Courier New" pitchFamily="49" charset="0"/>
                <a:cs typeface="Courier New" pitchFamily="49" charset="0"/>
              </a:rPr>
              <a:t>                           OBKR </a:t>
            </a:r>
          </a:p>
          <a:p>
            <a:r>
              <a:rPr lang="en-US" sz="1400" dirty="0" smtClean="0">
                <a:latin typeface="Courier New" pitchFamily="49" charset="0"/>
                <a:cs typeface="Courier New" pitchFamily="49" charset="0"/>
              </a:rPr>
              <a:t>UOXOGHULBSOLIFBBWFLRVQQPRNGKSSO </a:t>
            </a:r>
          </a:p>
          <a:p>
            <a:r>
              <a:rPr lang="en-US" sz="1400" dirty="0" smtClean="0">
                <a:latin typeface="Courier New" pitchFamily="49" charset="0"/>
                <a:cs typeface="Courier New" pitchFamily="49" charset="0"/>
              </a:rPr>
              <a:t>TWTQSJQSSEKZZWATJKLUDIAWINFBNYP </a:t>
            </a:r>
          </a:p>
          <a:p>
            <a:r>
              <a:rPr lang="en-US" sz="1400" dirty="0" smtClean="0">
                <a:latin typeface="Courier New" pitchFamily="49" charset="0"/>
                <a:cs typeface="Courier New" pitchFamily="49" charset="0"/>
              </a:rPr>
              <a:t>VTTMZFPKWGDKZXTJCDIGKUHUAUEKCAR</a:t>
            </a:r>
            <a:endParaRPr lang="en-US" sz="1400" dirty="0">
              <a:latin typeface="Courier New" pitchFamily="49" charset="0"/>
              <a:cs typeface="Courier New" pitchFamily="49" charset="0"/>
            </a:endParaRPr>
          </a:p>
        </p:txBody>
      </p:sp>
      <p:sp>
        <p:nvSpPr>
          <p:cNvPr id="16" name="Rectangle 15"/>
          <p:cNvSpPr/>
          <p:nvPr/>
        </p:nvSpPr>
        <p:spPr>
          <a:xfrm>
            <a:off x="152400" y="1020931"/>
            <a:ext cx="57912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2400" y="2484438"/>
            <a:ext cx="57912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0" y="3932238"/>
            <a:ext cx="57912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2400" y="5410200"/>
            <a:ext cx="57912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48400" y="990600"/>
            <a:ext cx="2667000" cy="289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324600" y="914400"/>
            <a:ext cx="2570960" cy="1569660"/>
          </a:xfrm>
          <a:prstGeom prst="rect">
            <a:avLst/>
          </a:prstGeom>
          <a:noFill/>
        </p:spPr>
        <p:txBody>
          <a:bodyPr wrap="none" rtlCol="0">
            <a:spAutoFit/>
          </a:bodyPr>
          <a:lstStyle/>
          <a:p>
            <a:r>
              <a:rPr lang="en-US" sz="3200" dirty="0" smtClean="0"/>
              <a:t>Lost </a:t>
            </a:r>
            <a:br>
              <a:rPr lang="en-US" sz="3200" dirty="0" smtClean="0"/>
            </a:br>
            <a:r>
              <a:rPr lang="en-US" sz="3200" dirty="0" smtClean="0"/>
              <a:t>Language</a:t>
            </a:r>
          </a:p>
          <a:p>
            <a:r>
              <a:rPr lang="en-US" sz="3200" dirty="0" smtClean="0"/>
              <a:t>Decipherment</a:t>
            </a:r>
            <a:endParaRPr lang="en-US" sz="2400" dirty="0"/>
          </a:p>
        </p:txBody>
      </p:sp>
      <p:pic>
        <p:nvPicPr>
          <p:cNvPr id="3" name="Picture 2"/>
          <p:cNvPicPr>
            <a:picLocks noChangeAspect="1" noChangeArrowheads="1"/>
          </p:cNvPicPr>
          <p:nvPr/>
        </p:nvPicPr>
        <p:blipFill>
          <a:blip r:embed="rId5" cstate="print"/>
          <a:srcRect/>
          <a:stretch>
            <a:fillRect/>
          </a:stretch>
        </p:blipFill>
        <p:spPr bwMode="auto">
          <a:xfrm>
            <a:off x="6400800" y="2514600"/>
            <a:ext cx="1320800" cy="990600"/>
          </a:xfrm>
          <a:prstGeom prst="rect">
            <a:avLst/>
          </a:prstGeom>
          <a:noFill/>
          <a:ln w="9525">
            <a:noFill/>
            <a:miter lim="800000"/>
            <a:headEnd/>
            <a:tailEnd/>
          </a:ln>
        </p:spPr>
      </p:pic>
      <p:sp>
        <p:nvSpPr>
          <p:cNvPr id="24" name="Rectangle 23"/>
          <p:cNvSpPr/>
          <p:nvPr/>
        </p:nvSpPr>
        <p:spPr>
          <a:xfrm>
            <a:off x="6248400" y="4572000"/>
            <a:ext cx="26670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324600" y="4572000"/>
            <a:ext cx="2484655" cy="954107"/>
          </a:xfrm>
          <a:prstGeom prst="rect">
            <a:avLst/>
          </a:prstGeom>
          <a:noFill/>
        </p:spPr>
        <p:txBody>
          <a:bodyPr wrap="none" rtlCol="0">
            <a:spAutoFit/>
          </a:bodyPr>
          <a:lstStyle/>
          <a:p>
            <a:r>
              <a:rPr lang="en-US" sz="2800" dirty="0" smtClean="0"/>
              <a:t>Unsupervised</a:t>
            </a:r>
          </a:p>
          <a:p>
            <a:r>
              <a:rPr lang="en-US" sz="2800" dirty="0" smtClean="0"/>
              <a:t>Training for NLP</a:t>
            </a:r>
          </a:p>
        </p:txBody>
      </p:sp>
      <p:sp>
        <p:nvSpPr>
          <p:cNvPr id="21" name="TextBox 20"/>
          <p:cNvSpPr txBox="1"/>
          <p:nvPr/>
        </p:nvSpPr>
        <p:spPr>
          <a:xfrm>
            <a:off x="6290569" y="5704582"/>
            <a:ext cx="2426498" cy="1077218"/>
          </a:xfrm>
          <a:prstGeom prst="rect">
            <a:avLst/>
          </a:prstGeom>
          <a:noFill/>
        </p:spPr>
        <p:txBody>
          <a:bodyPr wrap="none" rtlCol="0">
            <a:spAutoFit/>
          </a:bodyPr>
          <a:lstStyle/>
          <a:p>
            <a:r>
              <a:rPr lang="en-US" sz="3200" dirty="0" smtClean="0"/>
              <a:t>Machine</a:t>
            </a:r>
          </a:p>
          <a:p>
            <a:r>
              <a:rPr lang="en-US" sz="3200" dirty="0" smtClean="0"/>
              <a:t>Translation …</a:t>
            </a:r>
          </a:p>
        </p:txBody>
      </p:sp>
      <p:sp>
        <p:nvSpPr>
          <p:cNvPr id="26" name="Rectangle 25"/>
          <p:cNvSpPr/>
          <p:nvPr/>
        </p:nvSpPr>
        <p:spPr>
          <a:xfrm>
            <a:off x="6248400" y="5715000"/>
            <a:ext cx="2667000"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876800" y="990600"/>
            <a:ext cx="1068626" cy="646331"/>
          </a:xfrm>
          <a:prstGeom prst="rect">
            <a:avLst/>
          </a:prstGeom>
          <a:noFill/>
        </p:spPr>
        <p:txBody>
          <a:bodyPr wrap="none" rtlCol="0">
            <a:spAutoFit/>
          </a:bodyPr>
          <a:lstStyle/>
          <a:p>
            <a:r>
              <a:rPr lang="en-US" dirty="0" smtClean="0"/>
              <a:t>Reddy &amp;</a:t>
            </a:r>
          </a:p>
          <a:p>
            <a:r>
              <a:rPr lang="en-US" dirty="0" smtClean="0"/>
              <a:t>Knight 11</a:t>
            </a:r>
            <a:endParaRPr lang="en-US" dirty="0"/>
          </a:p>
        </p:txBody>
      </p:sp>
      <p:sp>
        <p:nvSpPr>
          <p:cNvPr id="28" name="TextBox 27"/>
          <p:cNvSpPr txBox="1"/>
          <p:nvPr/>
        </p:nvSpPr>
        <p:spPr>
          <a:xfrm>
            <a:off x="6248400" y="3505200"/>
            <a:ext cx="2619243" cy="369332"/>
          </a:xfrm>
          <a:prstGeom prst="rect">
            <a:avLst/>
          </a:prstGeom>
          <a:noFill/>
        </p:spPr>
        <p:txBody>
          <a:bodyPr wrap="none" rtlCol="0">
            <a:spAutoFit/>
          </a:bodyPr>
          <a:lstStyle/>
          <a:p>
            <a:r>
              <a:rPr lang="en-US" dirty="0" smtClean="0"/>
              <a:t>Snyder, </a:t>
            </a:r>
            <a:r>
              <a:rPr lang="en-US" dirty="0" err="1" smtClean="0"/>
              <a:t>Barzilay</a:t>
            </a:r>
            <a:r>
              <a:rPr lang="en-US" dirty="0" smtClean="0"/>
              <a:t>, Knight 10</a:t>
            </a:r>
            <a:endParaRPr lang="en-US" dirty="0"/>
          </a:p>
        </p:txBody>
      </p:sp>
      <p:sp>
        <p:nvSpPr>
          <p:cNvPr id="29" name="TextBox 28"/>
          <p:cNvSpPr txBox="1"/>
          <p:nvPr/>
        </p:nvSpPr>
        <p:spPr>
          <a:xfrm>
            <a:off x="4191000" y="2450068"/>
            <a:ext cx="1720407" cy="369332"/>
          </a:xfrm>
          <a:prstGeom prst="rect">
            <a:avLst/>
          </a:prstGeom>
          <a:noFill/>
        </p:spPr>
        <p:txBody>
          <a:bodyPr wrap="none" rtlCol="0">
            <a:spAutoFit/>
          </a:bodyPr>
          <a:lstStyle/>
          <a:p>
            <a:r>
              <a:rPr lang="en-US" dirty="0" smtClean="0"/>
              <a:t>Ravi &amp;</a:t>
            </a:r>
            <a:r>
              <a:rPr lang="en-US" dirty="0"/>
              <a:t> </a:t>
            </a:r>
            <a:r>
              <a:rPr lang="en-US" dirty="0" smtClean="0"/>
              <a:t>Knight 11</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smtClean="0"/>
              <a:t>Simple letter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dirty="0" smtClean="0"/>
              <a:t>Two historical ciphers</a:t>
            </a:r>
          </a:p>
          <a:p>
            <a:pPr lvl="1"/>
            <a:r>
              <a:rPr lang="en-US" dirty="0" smtClean="0"/>
              <a:t>Final thought on translation and cryptography</a:t>
            </a:r>
          </a:p>
        </p:txBody>
      </p:sp>
      <p:cxnSp>
        <p:nvCxnSpPr>
          <p:cNvPr id="5" name="Straight Arrow Connector 4"/>
          <p:cNvCxnSpPr/>
          <p:nvPr/>
        </p:nvCxnSpPr>
        <p:spPr>
          <a:xfrm flipH="1">
            <a:off x="7162800" y="5140171"/>
            <a:ext cx="809348" cy="49862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8"/>
          <p:cNvGrpSpPr/>
          <p:nvPr/>
        </p:nvGrpSpPr>
        <p:grpSpPr>
          <a:xfrm>
            <a:off x="7848600" y="4495800"/>
            <a:ext cx="990600" cy="1015663"/>
            <a:chOff x="76200" y="3657600"/>
            <a:chExt cx="990600" cy="1015663"/>
          </a:xfrm>
        </p:grpSpPr>
        <p:sp>
          <p:nvSpPr>
            <p:cNvPr id="7" name="Oval 6"/>
            <p:cNvSpPr/>
            <p:nvPr/>
          </p:nvSpPr>
          <p:spPr>
            <a:xfrm>
              <a:off x="76200" y="3682663"/>
              <a:ext cx="990600" cy="990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600" y="3657600"/>
              <a:ext cx="740908" cy="1015663"/>
            </a:xfrm>
            <a:prstGeom prst="rect">
              <a:avLst/>
            </a:prstGeom>
            <a:noFill/>
          </p:spPr>
          <p:txBody>
            <a:bodyPr wrap="none" rtlCol="0">
              <a:spAutoFit/>
            </a:bodyPr>
            <a:lstStyle/>
            <a:p>
              <a:r>
                <a:rPr lang="en-US" sz="2000" b="1" dirty="0" smtClean="0">
                  <a:solidFill>
                    <a:schemeClr val="bg1"/>
                  </a:solidFill>
                </a:rPr>
                <a:t>YOU</a:t>
              </a:r>
            </a:p>
            <a:p>
              <a:r>
                <a:rPr lang="en-US" sz="2000" b="1" dirty="0" smtClean="0">
                  <a:solidFill>
                    <a:schemeClr val="bg1"/>
                  </a:solidFill>
                </a:rPr>
                <a:t>ARE</a:t>
              </a:r>
            </a:p>
            <a:p>
              <a:r>
                <a:rPr lang="en-US" sz="2000" b="1" dirty="0" smtClean="0">
                  <a:solidFill>
                    <a:schemeClr val="bg1"/>
                  </a:solidFill>
                </a:rPr>
                <a:t>HERE</a:t>
              </a:r>
              <a:endParaRPr lang="en-US" sz="2000" b="1" dirty="0">
                <a:solidFill>
                  <a:schemeClr val="bg1"/>
                </a:solidFill>
              </a:endParaRP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Prospects for Translation</a:t>
            </a:r>
            <a:endParaRPr lang="en-US" dirty="0"/>
          </a:p>
        </p:txBody>
      </p:sp>
      <p:graphicFrame>
        <p:nvGraphicFramePr>
          <p:cNvPr id="4" name="Table 3"/>
          <p:cNvGraphicFramePr>
            <a:graphicFrameLocks noGrp="1"/>
          </p:cNvGraphicFramePr>
          <p:nvPr/>
        </p:nvGraphicFramePr>
        <p:xfrm>
          <a:off x="381001" y="1557754"/>
          <a:ext cx="8458199" cy="4114800"/>
        </p:xfrm>
        <a:graphic>
          <a:graphicData uri="http://schemas.openxmlformats.org/drawingml/2006/table">
            <a:tbl>
              <a:tblPr firstRow="1" bandRow="1">
                <a:tableStyleId>{5C22544A-7EE6-4342-B048-85BDC9FD1C3A}</a:tableStyleId>
              </a:tblPr>
              <a:tblGrid>
                <a:gridCol w="2590800"/>
                <a:gridCol w="3733800"/>
                <a:gridCol w="2133599"/>
              </a:tblGrid>
              <a:tr h="370840">
                <a:tc>
                  <a:txBody>
                    <a:bodyPr/>
                    <a:lstStyle/>
                    <a:p>
                      <a:endParaRPr lang="en-US" sz="2400" dirty="0"/>
                    </a:p>
                  </a:txBody>
                  <a:tcPr/>
                </a:tc>
                <a:tc>
                  <a:txBody>
                    <a:bodyPr/>
                    <a:lstStyle/>
                    <a:p>
                      <a:pPr algn="ctr"/>
                      <a:r>
                        <a:rPr lang="en-US" sz="2400" b="1" dirty="0" smtClean="0"/>
                        <a:t>Cryptography</a:t>
                      </a:r>
                      <a:endParaRPr lang="en-US" sz="2400" b="1" dirty="0"/>
                    </a:p>
                  </a:txBody>
                  <a:tcPr/>
                </a:tc>
                <a:tc>
                  <a:txBody>
                    <a:bodyPr/>
                    <a:lstStyle/>
                    <a:p>
                      <a:pPr algn="ctr"/>
                      <a:r>
                        <a:rPr lang="en-US" sz="2400" dirty="0" smtClean="0"/>
                        <a:t>Translation</a:t>
                      </a:r>
                      <a:endParaRPr lang="en-US" sz="2400" dirty="0"/>
                    </a:p>
                  </a:txBody>
                  <a:tcPr/>
                </a:tc>
              </a:tr>
              <a:tr h="370840">
                <a:tc>
                  <a:txBody>
                    <a:bodyPr/>
                    <a:lstStyle/>
                    <a:p>
                      <a:r>
                        <a:rPr lang="en-US" sz="2400" baseline="0" dirty="0" smtClean="0"/>
                        <a:t>Manual</a:t>
                      </a:r>
                    </a:p>
                  </a:txBody>
                  <a:tcPr/>
                </a:tc>
                <a:tc>
                  <a:txBody>
                    <a:bodyPr/>
                    <a:lstStyle/>
                    <a:p>
                      <a:r>
                        <a:rPr lang="en-US" sz="2400" baseline="0" dirty="0" smtClean="0"/>
                        <a:t>Manual encoding</a:t>
                      </a:r>
                    </a:p>
                  </a:txBody>
                  <a:tcPr/>
                </a:tc>
                <a:tc>
                  <a:txBody>
                    <a:bodyPr/>
                    <a:lstStyle/>
                    <a:p>
                      <a:r>
                        <a:rPr lang="en-US" sz="2400" dirty="0" smtClean="0"/>
                        <a:t>Human</a:t>
                      </a:r>
                    </a:p>
                    <a:p>
                      <a:r>
                        <a:rPr lang="en-US" sz="2400" dirty="0" smtClean="0"/>
                        <a:t>translation</a:t>
                      </a:r>
                    </a:p>
                  </a:txBody>
                  <a:tcPr/>
                </a:tc>
              </a:tr>
              <a:tr h="370840">
                <a:tc>
                  <a:txBody>
                    <a:bodyPr/>
                    <a:lstStyle/>
                    <a:p>
                      <a:r>
                        <a:rPr lang="en-US" sz="2400" baseline="0" dirty="0" smtClean="0"/>
                        <a:t>Mechanical</a:t>
                      </a:r>
                    </a:p>
                  </a:txBody>
                  <a:tcPr/>
                </a:tc>
                <a:tc>
                  <a:txBody>
                    <a:bodyPr/>
                    <a:lstStyle/>
                    <a:p>
                      <a:r>
                        <a:rPr lang="en-US" sz="2400" baseline="0" dirty="0" smtClean="0"/>
                        <a:t>          Mechanical encoding; </a:t>
                      </a:r>
                    </a:p>
                    <a:p>
                      <a:r>
                        <a:rPr lang="en-US" sz="2400" baseline="0" dirty="0" smtClean="0"/>
                        <a:t>intuition-based decryption</a:t>
                      </a:r>
                    </a:p>
                  </a:txBody>
                  <a:tcPr/>
                </a:tc>
                <a:tc>
                  <a:txBody>
                    <a:bodyPr/>
                    <a:lstStyle/>
                    <a:p>
                      <a:endParaRPr lang="en-US" sz="2400" dirty="0" smtClean="0"/>
                    </a:p>
                  </a:txBody>
                  <a:tcPr/>
                </a:tc>
              </a:tr>
              <a:tr h="370840">
                <a:tc>
                  <a:txBody>
                    <a:bodyPr/>
                    <a:lstStyle/>
                    <a:p>
                      <a:r>
                        <a:rPr lang="en-US" sz="2400" dirty="0" smtClean="0"/>
                        <a:t>Mathematical</a:t>
                      </a:r>
                      <a:endParaRPr lang="en-US" sz="2400" dirty="0"/>
                    </a:p>
                  </a:txBody>
                  <a:tcPr/>
                </a:tc>
                <a:tc>
                  <a:txBody>
                    <a:bodyPr/>
                    <a:lstStyle/>
                    <a:p>
                      <a:r>
                        <a:rPr lang="en-US" sz="2400" dirty="0" smtClean="0"/>
                        <a:t>          Computer decryption, based on</a:t>
                      </a:r>
                      <a:r>
                        <a:rPr lang="en-US" sz="2400" baseline="0" dirty="0" smtClean="0"/>
                        <a:t> </a:t>
                      </a:r>
                      <a:r>
                        <a:rPr lang="en-US" sz="2400" dirty="0" smtClean="0"/>
                        <a:t>information theory</a:t>
                      </a:r>
                      <a:endParaRPr lang="en-US" sz="2400" dirty="0"/>
                    </a:p>
                  </a:txBody>
                  <a:tcPr/>
                </a:tc>
                <a:tc>
                  <a:txBody>
                    <a:bodyPr/>
                    <a:lstStyle/>
                    <a:p>
                      <a:endParaRPr lang="en-US" sz="2400" dirty="0" smtClean="0"/>
                    </a:p>
                  </a:txBody>
                  <a:tcPr/>
                </a:tc>
              </a:tr>
              <a:tr h="370840">
                <a:tc>
                  <a:txBody>
                    <a:bodyPr/>
                    <a:lstStyle/>
                    <a:p>
                      <a:r>
                        <a:rPr lang="en-US" sz="2400" smtClean="0"/>
                        <a:t>Higher</a:t>
                      </a:r>
                      <a:r>
                        <a:rPr lang="en-US" sz="2400" baseline="0" dirty="0" smtClean="0"/>
                        <a:t> </a:t>
                      </a:r>
                      <a:r>
                        <a:rPr lang="en-US" sz="2400" baseline="0" smtClean="0"/>
                        <a:t>math, </a:t>
                      </a:r>
                    </a:p>
                    <a:p>
                      <a:r>
                        <a:rPr lang="en-US" sz="2400" baseline="0" smtClean="0"/>
                        <a:t>deeper </a:t>
                      </a:r>
                      <a:r>
                        <a:rPr lang="en-US" sz="2400" baseline="0" dirty="0" smtClean="0"/>
                        <a:t>understanding</a:t>
                      </a:r>
                      <a:endParaRPr lang="en-US" sz="2400" dirty="0"/>
                    </a:p>
                  </a:txBody>
                  <a:tcPr/>
                </a:tc>
                <a:tc>
                  <a:txBody>
                    <a:bodyPr/>
                    <a:lstStyle/>
                    <a:p>
                      <a:r>
                        <a:rPr lang="en-US" sz="2400" dirty="0" smtClean="0"/>
                        <a:t>          Public-key systems,</a:t>
                      </a:r>
                      <a:r>
                        <a:rPr lang="en-US" sz="2400" baseline="0" dirty="0" smtClean="0"/>
                        <a:t> based on</a:t>
                      </a:r>
                      <a:r>
                        <a:rPr lang="en-US" sz="2400" dirty="0" smtClean="0"/>
                        <a:t> number theory</a:t>
                      </a:r>
                      <a:endParaRPr lang="en-US" sz="2400" dirty="0"/>
                    </a:p>
                  </a:txBody>
                  <a:tcPr/>
                </a:tc>
                <a:tc>
                  <a:txBody>
                    <a:bodyPr/>
                    <a:lstStyle/>
                    <a:p>
                      <a:r>
                        <a:rPr lang="en-US" sz="2400" dirty="0" smtClean="0"/>
                        <a:t> </a:t>
                      </a:r>
                    </a:p>
                    <a:p>
                      <a:r>
                        <a:rPr lang="en-US" sz="2400" dirty="0" smtClean="0"/>
                        <a:t>        </a:t>
                      </a:r>
                      <a:endParaRPr lang="en-US" sz="2400" b="1" dirty="0"/>
                    </a:p>
                  </a:txBody>
                  <a:tcPr/>
                </a:tc>
              </a:tr>
            </a:tbl>
          </a:graphicData>
        </a:graphic>
      </p:graphicFrame>
      <p:sp>
        <p:nvSpPr>
          <p:cNvPr id="5" name="TextBox 4"/>
          <p:cNvSpPr txBox="1"/>
          <p:nvPr/>
        </p:nvSpPr>
        <p:spPr>
          <a:xfrm>
            <a:off x="2976004" y="2853154"/>
            <a:ext cx="681597" cy="338554"/>
          </a:xfrm>
          <a:prstGeom prst="rect">
            <a:avLst/>
          </a:prstGeom>
          <a:solidFill>
            <a:srgbClr val="FFFF00"/>
          </a:solidFill>
        </p:spPr>
        <p:txBody>
          <a:bodyPr wrap="none" rtlCol="0">
            <a:spAutoFit/>
          </a:bodyPr>
          <a:lstStyle/>
          <a:p>
            <a:r>
              <a:rPr lang="en-US" sz="1600" dirty="0" smtClean="0"/>
              <a:t>1920s</a:t>
            </a:r>
            <a:endParaRPr lang="en-US" sz="1600" dirty="0"/>
          </a:p>
        </p:txBody>
      </p:sp>
      <p:sp>
        <p:nvSpPr>
          <p:cNvPr id="6" name="TextBox 5"/>
          <p:cNvSpPr txBox="1"/>
          <p:nvPr/>
        </p:nvSpPr>
        <p:spPr>
          <a:xfrm>
            <a:off x="2976004" y="3691354"/>
            <a:ext cx="681597" cy="338554"/>
          </a:xfrm>
          <a:prstGeom prst="rect">
            <a:avLst/>
          </a:prstGeom>
          <a:solidFill>
            <a:srgbClr val="FFFF00"/>
          </a:solidFill>
        </p:spPr>
        <p:txBody>
          <a:bodyPr wrap="none" rtlCol="0">
            <a:spAutoFit/>
          </a:bodyPr>
          <a:lstStyle/>
          <a:p>
            <a:r>
              <a:rPr lang="en-US" sz="1600" dirty="0" smtClean="0"/>
              <a:t>1950s</a:t>
            </a:r>
            <a:endParaRPr lang="en-US" sz="1600" dirty="0"/>
          </a:p>
        </p:txBody>
      </p:sp>
      <p:sp>
        <p:nvSpPr>
          <p:cNvPr id="7" name="TextBox 6"/>
          <p:cNvSpPr txBox="1"/>
          <p:nvPr/>
        </p:nvSpPr>
        <p:spPr>
          <a:xfrm>
            <a:off x="2976004" y="4495800"/>
            <a:ext cx="681597" cy="338554"/>
          </a:xfrm>
          <a:prstGeom prst="rect">
            <a:avLst/>
          </a:prstGeom>
          <a:solidFill>
            <a:srgbClr val="FFFF00"/>
          </a:solidFill>
        </p:spPr>
        <p:txBody>
          <a:bodyPr wrap="none" rtlCol="0">
            <a:spAutoFit/>
          </a:bodyPr>
          <a:lstStyle/>
          <a:p>
            <a:r>
              <a:rPr lang="en-US" sz="1600" dirty="0" smtClean="0"/>
              <a:t>1980s</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362201" y="2133600"/>
            <a:ext cx="470106" cy="638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362201" y="2895600"/>
            <a:ext cx="523875" cy="730668"/>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2362201" y="4572000"/>
            <a:ext cx="500109" cy="502342"/>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2362201" y="3810000"/>
            <a:ext cx="497305"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Prospects for Translation</a:t>
            </a:r>
            <a:endParaRPr lang="en-US" dirty="0"/>
          </a:p>
        </p:txBody>
      </p:sp>
      <p:graphicFrame>
        <p:nvGraphicFramePr>
          <p:cNvPr id="4" name="Table 3"/>
          <p:cNvGraphicFramePr>
            <a:graphicFrameLocks noGrp="1"/>
          </p:cNvGraphicFramePr>
          <p:nvPr/>
        </p:nvGraphicFramePr>
        <p:xfrm>
          <a:off x="381001" y="1557754"/>
          <a:ext cx="8458199" cy="4114800"/>
        </p:xfrm>
        <a:graphic>
          <a:graphicData uri="http://schemas.openxmlformats.org/drawingml/2006/table">
            <a:tbl>
              <a:tblPr firstRow="1" bandRow="1">
                <a:tableStyleId>{5C22544A-7EE6-4342-B048-85BDC9FD1C3A}</a:tableStyleId>
              </a:tblPr>
              <a:tblGrid>
                <a:gridCol w="2590800"/>
                <a:gridCol w="3733800"/>
                <a:gridCol w="2133599"/>
              </a:tblGrid>
              <a:tr h="370840">
                <a:tc>
                  <a:txBody>
                    <a:bodyPr/>
                    <a:lstStyle/>
                    <a:p>
                      <a:endParaRPr lang="en-US" sz="2400" dirty="0"/>
                    </a:p>
                  </a:txBody>
                  <a:tcPr/>
                </a:tc>
                <a:tc>
                  <a:txBody>
                    <a:bodyPr/>
                    <a:lstStyle/>
                    <a:p>
                      <a:pPr algn="ctr"/>
                      <a:r>
                        <a:rPr lang="en-US" sz="2400" dirty="0" smtClean="0"/>
                        <a:t>Cryptography</a:t>
                      </a:r>
                      <a:endParaRPr lang="en-US" sz="2400" dirty="0"/>
                    </a:p>
                  </a:txBody>
                  <a:tcPr/>
                </a:tc>
                <a:tc>
                  <a:txBody>
                    <a:bodyPr/>
                    <a:lstStyle/>
                    <a:p>
                      <a:pPr algn="ctr"/>
                      <a:r>
                        <a:rPr lang="en-US" sz="2400" dirty="0" smtClean="0"/>
                        <a:t>Translation</a:t>
                      </a:r>
                      <a:endParaRPr lang="en-US" sz="2400" dirty="0"/>
                    </a:p>
                  </a:txBody>
                  <a:tcPr/>
                </a:tc>
              </a:tr>
              <a:tr h="370840">
                <a:tc>
                  <a:txBody>
                    <a:bodyPr/>
                    <a:lstStyle/>
                    <a:p>
                      <a:r>
                        <a:rPr lang="en-US" sz="2400" baseline="0" dirty="0" smtClean="0"/>
                        <a:t>Manual</a:t>
                      </a:r>
                    </a:p>
                  </a:txBody>
                  <a:tcPr/>
                </a:tc>
                <a:tc>
                  <a:txBody>
                    <a:bodyPr/>
                    <a:lstStyle/>
                    <a:p>
                      <a:r>
                        <a:rPr lang="en-US" sz="2400" baseline="0" dirty="0" smtClean="0"/>
                        <a:t>Manual encoding</a:t>
                      </a:r>
                    </a:p>
                  </a:txBody>
                  <a:tcPr/>
                </a:tc>
                <a:tc>
                  <a:txBody>
                    <a:bodyPr/>
                    <a:lstStyle/>
                    <a:p>
                      <a:r>
                        <a:rPr lang="en-US" sz="2400" dirty="0" smtClean="0"/>
                        <a:t>Human translation</a:t>
                      </a:r>
                      <a:endParaRPr lang="en-US" sz="2400" dirty="0"/>
                    </a:p>
                  </a:txBody>
                  <a:tcPr/>
                </a:tc>
              </a:tr>
              <a:tr h="370840">
                <a:tc>
                  <a:txBody>
                    <a:bodyPr/>
                    <a:lstStyle/>
                    <a:p>
                      <a:r>
                        <a:rPr lang="en-US" sz="2400" baseline="0" dirty="0" smtClean="0"/>
                        <a:t>Mechanical</a:t>
                      </a:r>
                    </a:p>
                  </a:txBody>
                  <a:tcPr/>
                </a:tc>
                <a:tc>
                  <a:txBody>
                    <a:bodyPr/>
                    <a:lstStyle/>
                    <a:p>
                      <a:r>
                        <a:rPr lang="en-US" sz="2400" baseline="0" dirty="0" smtClean="0"/>
                        <a:t>          Mechanical encoding; </a:t>
                      </a:r>
                    </a:p>
                    <a:p>
                      <a:r>
                        <a:rPr lang="en-US" sz="2400" baseline="0" dirty="0" smtClean="0"/>
                        <a:t>intuition-based decryption</a:t>
                      </a:r>
                    </a:p>
                  </a:txBody>
                  <a:tcPr/>
                </a:tc>
                <a:tc>
                  <a:txBody>
                    <a:bodyPr/>
                    <a:lstStyle/>
                    <a:p>
                      <a:endParaRPr lang="en-US" sz="2400" dirty="0" smtClean="0"/>
                    </a:p>
                    <a:p>
                      <a:r>
                        <a:rPr lang="en-US" sz="2400" dirty="0" smtClean="0"/>
                        <a:t>Rule</a:t>
                      </a:r>
                      <a:r>
                        <a:rPr lang="en-US" sz="2400" baseline="0" dirty="0" smtClean="0"/>
                        <a:t>-based MT</a:t>
                      </a:r>
                      <a:endParaRPr lang="en-US" sz="2400" dirty="0"/>
                    </a:p>
                  </a:txBody>
                  <a:tcPr/>
                </a:tc>
              </a:tr>
              <a:tr h="370840">
                <a:tc>
                  <a:txBody>
                    <a:bodyPr/>
                    <a:lstStyle/>
                    <a:p>
                      <a:r>
                        <a:rPr lang="en-US" sz="2400" dirty="0" smtClean="0"/>
                        <a:t>Mathematical</a:t>
                      </a:r>
                      <a:endParaRPr lang="en-US" sz="2400" dirty="0"/>
                    </a:p>
                  </a:txBody>
                  <a:tcPr/>
                </a:tc>
                <a:tc>
                  <a:txBody>
                    <a:bodyPr/>
                    <a:lstStyle/>
                    <a:p>
                      <a:r>
                        <a:rPr lang="en-US" sz="2400" dirty="0" smtClean="0"/>
                        <a:t>          Computer decryption, based on</a:t>
                      </a:r>
                      <a:r>
                        <a:rPr lang="en-US" sz="2400" baseline="0" dirty="0" smtClean="0"/>
                        <a:t> </a:t>
                      </a:r>
                      <a:r>
                        <a:rPr lang="en-US" sz="2400" dirty="0" smtClean="0"/>
                        <a:t>information theory</a:t>
                      </a:r>
                      <a:endParaRPr lang="en-US" sz="2400" dirty="0"/>
                    </a:p>
                  </a:txBody>
                  <a:tcPr/>
                </a:tc>
                <a:tc>
                  <a:txBody>
                    <a:bodyPr/>
                    <a:lstStyle/>
                    <a:p>
                      <a:endParaRPr lang="en-US" sz="2400" dirty="0" smtClean="0"/>
                    </a:p>
                    <a:p>
                      <a:r>
                        <a:rPr lang="en-US" sz="2400" dirty="0" smtClean="0"/>
                        <a:t>Statistical</a:t>
                      </a:r>
                      <a:r>
                        <a:rPr lang="en-US" sz="2400" baseline="0" dirty="0" smtClean="0"/>
                        <a:t> </a:t>
                      </a:r>
                      <a:r>
                        <a:rPr lang="en-US" sz="2400" dirty="0" smtClean="0"/>
                        <a:t>MT</a:t>
                      </a:r>
                      <a:endParaRPr lang="en-US" sz="2400" dirty="0"/>
                    </a:p>
                  </a:txBody>
                  <a:tcPr/>
                </a:tc>
              </a:tr>
              <a:tr h="370840">
                <a:tc>
                  <a:txBody>
                    <a:bodyPr/>
                    <a:lstStyle/>
                    <a:p>
                      <a:r>
                        <a:rPr lang="en-US" sz="2400" dirty="0" smtClean="0"/>
                        <a:t>Higher</a:t>
                      </a:r>
                      <a:r>
                        <a:rPr lang="en-US" sz="2400" baseline="0" dirty="0" smtClean="0"/>
                        <a:t> math, deeper understanding</a:t>
                      </a:r>
                      <a:endParaRPr lang="en-US" sz="2400" dirty="0"/>
                    </a:p>
                  </a:txBody>
                  <a:tcPr/>
                </a:tc>
                <a:tc>
                  <a:txBody>
                    <a:bodyPr/>
                    <a:lstStyle/>
                    <a:p>
                      <a:r>
                        <a:rPr lang="en-US" sz="2400" dirty="0" smtClean="0"/>
                        <a:t>          Public-key systems,</a:t>
                      </a:r>
                      <a:r>
                        <a:rPr lang="en-US" sz="2400" baseline="0" dirty="0" smtClean="0"/>
                        <a:t> based on</a:t>
                      </a:r>
                      <a:r>
                        <a:rPr lang="en-US" sz="2400" dirty="0" smtClean="0"/>
                        <a:t> number theory</a:t>
                      </a:r>
                      <a:endParaRPr lang="en-US" sz="2400" dirty="0"/>
                    </a:p>
                  </a:txBody>
                  <a:tcPr/>
                </a:tc>
                <a:tc>
                  <a:txBody>
                    <a:bodyPr/>
                    <a:lstStyle/>
                    <a:p>
                      <a:r>
                        <a:rPr lang="en-US" sz="24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a:t>
                      </a:r>
                      <a:r>
                        <a:rPr lang="en-US" sz="2400" baseline="0" dirty="0" smtClean="0"/>
                        <a:t>  ???  ???</a:t>
                      </a:r>
                      <a:r>
                        <a:rPr lang="en-US" sz="2400" dirty="0" smtClean="0"/>
                        <a:t> </a:t>
                      </a:r>
                      <a:endParaRPr lang="en-US" sz="2400" b="0" dirty="0"/>
                    </a:p>
                  </a:txBody>
                  <a:tcPr/>
                </a:tc>
              </a:tr>
            </a:tbl>
          </a:graphicData>
        </a:graphic>
      </p:graphicFrame>
      <p:sp>
        <p:nvSpPr>
          <p:cNvPr id="5" name="TextBox 4"/>
          <p:cNvSpPr txBox="1"/>
          <p:nvPr/>
        </p:nvSpPr>
        <p:spPr>
          <a:xfrm>
            <a:off x="2976004" y="2853154"/>
            <a:ext cx="681597" cy="338554"/>
          </a:xfrm>
          <a:prstGeom prst="rect">
            <a:avLst/>
          </a:prstGeom>
          <a:solidFill>
            <a:srgbClr val="FFFF00"/>
          </a:solidFill>
        </p:spPr>
        <p:txBody>
          <a:bodyPr wrap="none" rtlCol="0">
            <a:spAutoFit/>
          </a:bodyPr>
          <a:lstStyle/>
          <a:p>
            <a:r>
              <a:rPr lang="en-US" sz="1600" dirty="0" smtClean="0"/>
              <a:t>1920s</a:t>
            </a:r>
            <a:endParaRPr lang="en-US" sz="1600" dirty="0"/>
          </a:p>
        </p:txBody>
      </p:sp>
      <p:sp>
        <p:nvSpPr>
          <p:cNvPr id="6" name="TextBox 5"/>
          <p:cNvSpPr txBox="1"/>
          <p:nvPr/>
        </p:nvSpPr>
        <p:spPr>
          <a:xfrm>
            <a:off x="2976004" y="3691354"/>
            <a:ext cx="681597" cy="338554"/>
          </a:xfrm>
          <a:prstGeom prst="rect">
            <a:avLst/>
          </a:prstGeom>
          <a:solidFill>
            <a:srgbClr val="FFFF00"/>
          </a:solidFill>
        </p:spPr>
        <p:txBody>
          <a:bodyPr wrap="none" rtlCol="0">
            <a:spAutoFit/>
          </a:bodyPr>
          <a:lstStyle/>
          <a:p>
            <a:r>
              <a:rPr lang="en-US" sz="1600" dirty="0" smtClean="0"/>
              <a:t>1950s</a:t>
            </a:r>
            <a:endParaRPr lang="en-US" sz="1600" dirty="0"/>
          </a:p>
        </p:txBody>
      </p:sp>
      <p:sp>
        <p:nvSpPr>
          <p:cNvPr id="7" name="TextBox 6"/>
          <p:cNvSpPr txBox="1"/>
          <p:nvPr/>
        </p:nvSpPr>
        <p:spPr>
          <a:xfrm>
            <a:off x="2976004" y="4495800"/>
            <a:ext cx="681597" cy="338554"/>
          </a:xfrm>
          <a:prstGeom prst="rect">
            <a:avLst/>
          </a:prstGeom>
          <a:solidFill>
            <a:srgbClr val="FFFF00"/>
          </a:solidFill>
        </p:spPr>
        <p:txBody>
          <a:bodyPr wrap="none" rtlCol="0">
            <a:spAutoFit/>
          </a:bodyPr>
          <a:lstStyle/>
          <a:p>
            <a:r>
              <a:rPr lang="en-US" sz="1600" dirty="0" smtClean="0"/>
              <a:t>1980s</a:t>
            </a:r>
            <a:endParaRPr lang="en-US" sz="1600" dirty="0"/>
          </a:p>
        </p:txBody>
      </p:sp>
      <p:sp>
        <p:nvSpPr>
          <p:cNvPr id="10" name="TextBox 9"/>
          <p:cNvSpPr txBox="1"/>
          <p:nvPr/>
        </p:nvSpPr>
        <p:spPr>
          <a:xfrm>
            <a:off x="6709804" y="2853154"/>
            <a:ext cx="681597" cy="338554"/>
          </a:xfrm>
          <a:prstGeom prst="rect">
            <a:avLst/>
          </a:prstGeom>
          <a:solidFill>
            <a:srgbClr val="FFFF00"/>
          </a:solidFill>
        </p:spPr>
        <p:txBody>
          <a:bodyPr wrap="none" rtlCol="0">
            <a:spAutoFit/>
          </a:bodyPr>
          <a:lstStyle/>
          <a:p>
            <a:r>
              <a:rPr lang="en-US" sz="1600" dirty="0" smtClean="0"/>
              <a:t>1960s</a:t>
            </a:r>
            <a:endParaRPr lang="en-US" sz="1600" dirty="0"/>
          </a:p>
        </p:txBody>
      </p:sp>
      <p:sp>
        <p:nvSpPr>
          <p:cNvPr id="11" name="TextBox 10"/>
          <p:cNvSpPr txBox="1"/>
          <p:nvPr/>
        </p:nvSpPr>
        <p:spPr>
          <a:xfrm>
            <a:off x="6709804" y="3691354"/>
            <a:ext cx="681597" cy="338554"/>
          </a:xfrm>
          <a:prstGeom prst="rect">
            <a:avLst/>
          </a:prstGeom>
          <a:solidFill>
            <a:srgbClr val="FFFF00"/>
          </a:solidFill>
        </p:spPr>
        <p:txBody>
          <a:bodyPr wrap="none" rtlCol="0">
            <a:spAutoFit/>
          </a:bodyPr>
          <a:lstStyle/>
          <a:p>
            <a:r>
              <a:rPr lang="en-US" sz="1600" dirty="0" smtClean="0"/>
              <a:t>1990s</a:t>
            </a:r>
            <a:endParaRPr lang="en-US" sz="1600" dirty="0"/>
          </a:p>
        </p:txBody>
      </p:sp>
      <p:sp>
        <p:nvSpPr>
          <p:cNvPr id="12" name="TextBox 11"/>
          <p:cNvSpPr txBox="1"/>
          <p:nvPr/>
        </p:nvSpPr>
        <p:spPr>
          <a:xfrm>
            <a:off x="6709804" y="4495800"/>
            <a:ext cx="681597" cy="338554"/>
          </a:xfrm>
          <a:prstGeom prst="rect">
            <a:avLst/>
          </a:prstGeom>
          <a:solidFill>
            <a:srgbClr val="FFFF00"/>
          </a:solidFill>
        </p:spPr>
        <p:txBody>
          <a:bodyPr wrap="none" rtlCol="0">
            <a:spAutoFit/>
          </a:bodyPr>
          <a:lstStyle/>
          <a:p>
            <a:r>
              <a:rPr lang="en-US" altLang="zh-CN" sz="1600" dirty="0" smtClean="0"/>
              <a:t>2020s</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362201" y="2133600"/>
            <a:ext cx="470106" cy="638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362201" y="2895600"/>
            <a:ext cx="523875" cy="730668"/>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2362201" y="4572000"/>
            <a:ext cx="500109" cy="502342"/>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2362201" y="3810000"/>
            <a:ext cx="497305"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smtClean="0"/>
              <a:t>end</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Killer Ciphers</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5562600" y="1824379"/>
            <a:ext cx="3124200" cy="4805021"/>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3554730" y="2362200"/>
            <a:ext cx="1855470" cy="2319338"/>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04800" y="1824379"/>
            <a:ext cx="3165069" cy="4424363"/>
          </a:xfrm>
          <a:prstGeom prst="rect">
            <a:avLst/>
          </a:prstGeom>
          <a:noFill/>
          <a:ln w="9525">
            <a:noFill/>
            <a:miter lim="800000"/>
            <a:headEnd/>
            <a:tailEnd/>
          </a:ln>
        </p:spPr>
      </p:pic>
      <p:sp>
        <p:nvSpPr>
          <p:cNvPr id="17" name="TextBox 16"/>
          <p:cNvSpPr txBox="1"/>
          <p:nvPr/>
        </p:nvSpPr>
        <p:spPr>
          <a:xfrm>
            <a:off x="228600" y="1443379"/>
            <a:ext cx="2585580" cy="369332"/>
          </a:xfrm>
          <a:prstGeom prst="rect">
            <a:avLst/>
          </a:prstGeom>
          <a:noFill/>
        </p:spPr>
        <p:txBody>
          <a:bodyPr wrap="none" rtlCol="0">
            <a:spAutoFit/>
          </a:bodyPr>
          <a:lstStyle/>
          <a:p>
            <a:r>
              <a:rPr lang="en-US" b="1" dirty="0" smtClean="0"/>
              <a:t>Zodiac 408 </a:t>
            </a:r>
            <a:r>
              <a:rPr lang="en-US" dirty="0" smtClean="0"/>
              <a:t>(solved, 1969)</a:t>
            </a:r>
            <a:endParaRPr lang="en-US" dirty="0"/>
          </a:p>
        </p:txBody>
      </p:sp>
      <p:sp>
        <p:nvSpPr>
          <p:cNvPr id="18" name="TextBox 17"/>
          <p:cNvSpPr txBox="1"/>
          <p:nvPr/>
        </p:nvSpPr>
        <p:spPr>
          <a:xfrm>
            <a:off x="5486400" y="1443379"/>
            <a:ext cx="2614755" cy="369332"/>
          </a:xfrm>
          <a:prstGeom prst="rect">
            <a:avLst/>
          </a:prstGeom>
          <a:noFill/>
        </p:spPr>
        <p:txBody>
          <a:bodyPr wrap="none" rtlCol="0">
            <a:spAutoFit/>
          </a:bodyPr>
          <a:lstStyle/>
          <a:p>
            <a:r>
              <a:rPr lang="en-US" b="1" dirty="0" smtClean="0"/>
              <a:t>Zodiac 340 </a:t>
            </a:r>
            <a:r>
              <a:rPr lang="en-US" dirty="0" smtClean="0"/>
              <a:t>(still unsolved)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1"/>
          <p:cNvSpPr>
            <a:spLocks noChangeArrowheads="1"/>
          </p:cNvSpPr>
          <p:nvPr/>
        </p:nvSpPr>
        <p:spPr bwMode="auto">
          <a:xfrm>
            <a:off x="60198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1509" name="Rectangle 50"/>
          <p:cNvSpPr>
            <a:spLocks noChangeArrowheads="1"/>
          </p:cNvSpPr>
          <p:nvPr/>
        </p:nvSpPr>
        <p:spPr bwMode="auto">
          <a:xfrm>
            <a:off x="6675438" y="4905375"/>
            <a:ext cx="533400" cy="381000"/>
          </a:xfrm>
          <a:prstGeom prst="rect">
            <a:avLst/>
          </a:prstGeom>
          <a:solidFill>
            <a:srgbClr val="FFFF00"/>
          </a:solidFill>
          <a:ln w="9525">
            <a:noFill/>
            <a:miter lim="800000"/>
            <a:headEnd/>
            <a:tailEnd/>
          </a:ln>
        </p:spPr>
        <p:txBody>
          <a:bodyPr wrap="none" anchor="ctr"/>
          <a:lstStyle/>
          <a:p>
            <a:endParaRPr lang="en-US"/>
          </a:p>
        </p:txBody>
      </p:sp>
      <p:sp>
        <p:nvSpPr>
          <p:cNvPr id="21510" name="Rectangle 49"/>
          <p:cNvSpPr>
            <a:spLocks noChangeArrowheads="1"/>
          </p:cNvSpPr>
          <p:nvPr/>
        </p:nvSpPr>
        <p:spPr bwMode="auto">
          <a:xfrm>
            <a:off x="6003925" y="4135438"/>
            <a:ext cx="533400" cy="381000"/>
          </a:xfrm>
          <a:prstGeom prst="rect">
            <a:avLst/>
          </a:prstGeom>
          <a:solidFill>
            <a:srgbClr val="FFFF00"/>
          </a:solidFill>
          <a:ln w="9525">
            <a:noFill/>
            <a:miter lim="800000"/>
            <a:headEnd/>
            <a:tailEnd/>
          </a:ln>
        </p:spPr>
        <p:txBody>
          <a:bodyPr wrap="none" anchor="ctr"/>
          <a:lstStyle/>
          <a:p>
            <a:endParaRPr lang="en-US"/>
          </a:p>
        </p:txBody>
      </p:sp>
      <p:sp>
        <p:nvSpPr>
          <p:cNvPr id="2151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155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155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155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155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155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155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154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155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154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154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154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154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154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154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154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154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153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154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153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153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153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153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153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153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152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1513" name="Text Box 42"/>
          <p:cNvSpPr txBox="1">
            <a:spLocks noChangeArrowheads="1"/>
          </p:cNvSpPr>
          <p:nvPr/>
        </p:nvSpPr>
        <p:spPr bwMode="auto">
          <a:xfrm>
            <a:off x="152400" y="1066800"/>
            <a:ext cx="861853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yorok clok kantok ok-yurp</a:t>
            </a:r>
          </a:p>
        </p:txBody>
      </p:sp>
      <p:sp>
        <p:nvSpPr>
          <p:cNvPr id="2151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151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1516"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1517"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1518"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pic>
        <p:nvPicPr>
          <p:cNvPr id="4" name="Picture 3"/>
          <p:cNvPicPr/>
          <p:nvPr/>
        </p:nvPicPr>
        <p:blipFill>
          <a:blip r:embed="rId2" cstate="print"/>
          <a:srcRect/>
          <a:stretch>
            <a:fillRect/>
          </a:stretch>
        </p:blipFill>
        <p:spPr bwMode="auto">
          <a:xfrm>
            <a:off x="914400" y="1752600"/>
            <a:ext cx="6096000" cy="2895600"/>
          </a:xfrm>
          <a:prstGeom prst="rect">
            <a:avLst/>
          </a:prstGeom>
          <a:noFill/>
          <a:ln w="9525">
            <a:noFill/>
            <a:miter lim="800000"/>
            <a:headEnd/>
            <a:tailEnd/>
          </a:ln>
        </p:spPr>
      </p:pic>
      <p:sp>
        <p:nvSpPr>
          <p:cNvPr id="5" name="TextBox 4"/>
          <p:cNvSpPr txBox="1"/>
          <p:nvPr/>
        </p:nvSpPr>
        <p:spPr>
          <a:xfrm>
            <a:off x="304800" y="1371600"/>
            <a:ext cx="2620013" cy="369332"/>
          </a:xfrm>
          <a:prstGeom prst="rect">
            <a:avLst/>
          </a:prstGeom>
          <a:noFill/>
        </p:spPr>
        <p:txBody>
          <a:bodyPr wrap="none" rtlCol="0">
            <a:spAutoFit/>
          </a:bodyPr>
          <a:lstStyle/>
          <a:p>
            <a:r>
              <a:rPr lang="en-US" dirty="0" smtClean="0"/>
              <a:t>408-letter cipher (solved):</a:t>
            </a:r>
            <a:endParaRPr lang="en-US" dirty="0"/>
          </a:p>
        </p:txBody>
      </p:sp>
      <p:sp>
        <p:nvSpPr>
          <p:cNvPr id="14" name="TextBox 13"/>
          <p:cNvSpPr txBox="1"/>
          <p:nvPr/>
        </p:nvSpPr>
        <p:spPr>
          <a:xfrm>
            <a:off x="1752600" y="4724400"/>
            <a:ext cx="2497479" cy="369332"/>
          </a:xfrm>
          <a:prstGeom prst="rect">
            <a:avLst/>
          </a:prstGeom>
          <a:noFill/>
        </p:spPr>
        <p:txBody>
          <a:bodyPr wrap="none" rtlCol="0">
            <a:spAutoFit/>
          </a:bodyPr>
          <a:lstStyle/>
          <a:p>
            <a:r>
              <a:rPr lang="en-US" dirty="0" smtClean="0"/>
              <a:t>(plus two more sections)</a:t>
            </a:r>
            <a:endParaRPr lang="en-US" dirty="0"/>
          </a:p>
        </p:txBody>
      </p:sp>
      <p:cxnSp>
        <p:nvCxnSpPr>
          <p:cNvPr id="17" name="Straight Connector 16"/>
          <p:cNvCxnSpPr/>
          <p:nvPr/>
        </p:nvCxnSpPr>
        <p:spPr>
          <a:xfrm rot="5400000">
            <a:off x="2095500" y="2933700"/>
            <a:ext cx="76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8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00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480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3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95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860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958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8200" y="3200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67000" y="3581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12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816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718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81600" y="3581400"/>
            <a:ext cx="381000" cy="381000"/>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cstate="print"/>
          <a:srcRect/>
          <a:stretch>
            <a:fillRect/>
          </a:stretch>
        </p:blipFill>
        <p:spPr bwMode="auto">
          <a:xfrm>
            <a:off x="4724400" y="2752403"/>
            <a:ext cx="4184106" cy="28578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sp>
        <p:nvSpPr>
          <p:cNvPr id="3" name="Content Placeholder 2"/>
          <p:cNvSpPr>
            <a:spLocks noGrp="1"/>
          </p:cNvSpPr>
          <p:nvPr>
            <p:ph idx="1"/>
          </p:nvPr>
        </p:nvSpPr>
        <p:spPr>
          <a:xfrm>
            <a:off x="5334000" y="2667000"/>
            <a:ext cx="3200400" cy="2209800"/>
          </a:xfrm>
        </p:spPr>
        <p:txBody>
          <a:bodyPr>
            <a:normAutofit fontScale="77500" lnSpcReduction="20000"/>
          </a:bodyPr>
          <a:lstStyle/>
          <a:p>
            <a:r>
              <a:rPr lang="en-US" dirty="0" smtClean="0"/>
              <a:t>Plaintext has many misspellings</a:t>
            </a:r>
          </a:p>
          <a:p>
            <a:endParaRPr lang="en-US" dirty="0" smtClean="0"/>
          </a:p>
          <a:p>
            <a:r>
              <a:rPr lang="en-US" dirty="0" smtClean="0"/>
              <a:t>Final 18 plaintext characters of 408 are “junk”</a:t>
            </a:r>
          </a:p>
        </p:txBody>
      </p:sp>
      <p:pic>
        <p:nvPicPr>
          <p:cNvPr id="10242" name="Picture 2"/>
          <p:cNvPicPr>
            <a:picLocks noChangeAspect="1" noChangeArrowheads="1"/>
          </p:cNvPicPr>
          <p:nvPr/>
        </p:nvPicPr>
        <p:blipFill>
          <a:blip r:embed="rId2" cstate="print"/>
          <a:srcRect/>
          <a:stretch>
            <a:fillRect/>
          </a:stretch>
        </p:blipFill>
        <p:spPr bwMode="auto">
          <a:xfrm>
            <a:off x="228600" y="2133600"/>
            <a:ext cx="5402384" cy="3733800"/>
          </a:xfrm>
          <a:prstGeom prst="rect">
            <a:avLst/>
          </a:prstGeom>
          <a:noFill/>
          <a:ln w="9525">
            <a:noFill/>
            <a:miter lim="800000"/>
            <a:headEnd/>
            <a:tailEnd/>
          </a:ln>
        </p:spPr>
      </p:pic>
      <p:sp>
        <p:nvSpPr>
          <p:cNvPr id="5" name="TextBox 4"/>
          <p:cNvSpPr txBox="1"/>
          <p:nvPr/>
        </p:nvSpPr>
        <p:spPr>
          <a:xfrm>
            <a:off x="228600" y="1600200"/>
            <a:ext cx="2427011" cy="461665"/>
          </a:xfrm>
          <a:prstGeom prst="rect">
            <a:avLst/>
          </a:prstGeom>
          <a:noFill/>
        </p:spPr>
        <p:txBody>
          <a:bodyPr wrap="none" rtlCol="0">
            <a:spAutoFit/>
          </a:bodyPr>
          <a:lstStyle/>
          <a:p>
            <a:r>
              <a:rPr lang="en-US" sz="2400" b="1" dirty="0" smtClean="0"/>
              <a:t>Plaintext solution</a:t>
            </a:r>
            <a:endParaRPr lang="en-US" sz="2400" b="1" dirty="0"/>
          </a:p>
        </p:txBody>
      </p:sp>
      <p:sp>
        <p:nvSpPr>
          <p:cNvPr id="6" name="Freeform 5"/>
          <p:cNvSpPr/>
          <p:nvPr/>
        </p:nvSpPr>
        <p:spPr>
          <a:xfrm>
            <a:off x="2210540" y="4749553"/>
            <a:ext cx="4367813" cy="1957526"/>
          </a:xfrm>
          <a:custGeom>
            <a:avLst/>
            <a:gdLst>
              <a:gd name="connsiteX0" fmla="*/ 4367813 w 4367813"/>
              <a:gd name="connsiteY0" fmla="*/ 0 h 1957526"/>
              <a:gd name="connsiteX1" fmla="*/ 3551068 w 4367813"/>
              <a:gd name="connsiteY1" fmla="*/ 1695635 h 1957526"/>
              <a:gd name="connsiteX2" fmla="*/ 745724 w 4367813"/>
              <a:gd name="connsiteY2" fmla="*/ 1571348 h 1957526"/>
              <a:gd name="connsiteX3" fmla="*/ 0 w 4367813"/>
              <a:gd name="connsiteY3" fmla="*/ 1118587 h 1957526"/>
            </a:gdLst>
            <a:ahLst/>
            <a:cxnLst>
              <a:cxn ang="0">
                <a:pos x="connsiteX0" y="connsiteY0"/>
              </a:cxn>
              <a:cxn ang="0">
                <a:pos x="connsiteX1" y="connsiteY1"/>
              </a:cxn>
              <a:cxn ang="0">
                <a:pos x="connsiteX2" y="connsiteY2"/>
              </a:cxn>
              <a:cxn ang="0">
                <a:pos x="connsiteX3" y="connsiteY3"/>
              </a:cxn>
            </a:cxnLst>
            <a:rect l="l" t="t" r="r" b="b"/>
            <a:pathLst>
              <a:path w="4367813" h="1957526">
                <a:moveTo>
                  <a:pt x="4367813" y="0"/>
                </a:moveTo>
                <a:cubicBezTo>
                  <a:pt x="4261281" y="716872"/>
                  <a:pt x="4154750" y="1433744"/>
                  <a:pt x="3551068" y="1695635"/>
                </a:cubicBezTo>
                <a:cubicBezTo>
                  <a:pt x="2947387" y="1957526"/>
                  <a:pt x="1337569" y="1667523"/>
                  <a:pt x="745724" y="1571348"/>
                </a:cubicBezTo>
                <a:cubicBezTo>
                  <a:pt x="153879" y="1475173"/>
                  <a:pt x="76939" y="1296880"/>
                  <a:pt x="0" y="1118587"/>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760955" y="1630532"/>
            <a:ext cx="2956264" cy="1059402"/>
          </a:xfrm>
          <a:custGeom>
            <a:avLst/>
            <a:gdLst>
              <a:gd name="connsiteX0" fmla="*/ 2956264 w 2956264"/>
              <a:gd name="connsiteY0" fmla="*/ 988381 h 1059402"/>
              <a:gd name="connsiteX1" fmla="*/ 1766657 w 2956264"/>
              <a:gd name="connsiteY1" fmla="*/ 11837 h 1059402"/>
              <a:gd name="connsiteX2" fmla="*/ 0 w 2956264"/>
              <a:gd name="connsiteY2" fmla="*/ 1059402 h 1059402"/>
            </a:gdLst>
            <a:ahLst/>
            <a:cxnLst>
              <a:cxn ang="0">
                <a:pos x="connsiteX0" y="connsiteY0"/>
              </a:cxn>
              <a:cxn ang="0">
                <a:pos x="connsiteX1" y="connsiteY1"/>
              </a:cxn>
              <a:cxn ang="0">
                <a:pos x="connsiteX2" y="connsiteY2"/>
              </a:cxn>
            </a:cxnLst>
            <a:rect l="l" t="t" r="r" b="b"/>
            <a:pathLst>
              <a:path w="2956264" h="1059402">
                <a:moveTo>
                  <a:pt x="2956264" y="988381"/>
                </a:moveTo>
                <a:cubicBezTo>
                  <a:pt x="2607816" y="494190"/>
                  <a:pt x="2259368" y="0"/>
                  <a:pt x="1766657" y="11837"/>
                </a:cubicBezTo>
                <a:cubicBezTo>
                  <a:pt x="1273946" y="23674"/>
                  <a:pt x="636973" y="541538"/>
                  <a:pt x="0" y="10594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2610035" y="1825841"/>
            <a:ext cx="3071674" cy="1157056"/>
          </a:xfrm>
          <a:custGeom>
            <a:avLst/>
            <a:gdLst>
              <a:gd name="connsiteX0" fmla="*/ 3071674 w 3071674"/>
              <a:gd name="connsiteY0" fmla="*/ 1032769 h 1157056"/>
              <a:gd name="connsiteX1" fmla="*/ 1988598 w 3071674"/>
              <a:gd name="connsiteY1" fmla="*/ 20714 h 1157056"/>
              <a:gd name="connsiteX2" fmla="*/ 0 w 3071674"/>
              <a:gd name="connsiteY2" fmla="*/ 1157056 h 1157056"/>
            </a:gdLst>
            <a:ahLst/>
            <a:cxnLst>
              <a:cxn ang="0">
                <a:pos x="connsiteX0" y="connsiteY0"/>
              </a:cxn>
              <a:cxn ang="0">
                <a:pos x="connsiteX1" y="connsiteY1"/>
              </a:cxn>
              <a:cxn ang="0">
                <a:pos x="connsiteX2" y="connsiteY2"/>
              </a:cxn>
            </a:cxnLst>
            <a:rect l="l" t="t" r="r" b="b"/>
            <a:pathLst>
              <a:path w="3071674" h="1157056">
                <a:moveTo>
                  <a:pt x="3071674" y="1032769"/>
                </a:moveTo>
                <a:cubicBezTo>
                  <a:pt x="2786109" y="516384"/>
                  <a:pt x="2500544" y="0"/>
                  <a:pt x="1988598" y="20714"/>
                </a:cubicBezTo>
                <a:cubicBezTo>
                  <a:pt x="1476652" y="41429"/>
                  <a:pt x="738326" y="599242"/>
                  <a:pt x="0" y="1157056"/>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160450" y="2000435"/>
            <a:ext cx="2530136" cy="1115627"/>
          </a:xfrm>
          <a:custGeom>
            <a:avLst/>
            <a:gdLst>
              <a:gd name="connsiteX0" fmla="*/ 2530136 w 2530136"/>
              <a:gd name="connsiteY0" fmla="*/ 1115627 h 1115627"/>
              <a:gd name="connsiteX1" fmla="*/ 1509204 w 2530136"/>
              <a:gd name="connsiteY1" fmla="*/ 23674 h 1115627"/>
              <a:gd name="connsiteX2" fmla="*/ 0 w 2530136"/>
              <a:gd name="connsiteY2" fmla="*/ 973584 h 1115627"/>
            </a:gdLst>
            <a:ahLst/>
            <a:cxnLst>
              <a:cxn ang="0">
                <a:pos x="connsiteX0" y="connsiteY0"/>
              </a:cxn>
              <a:cxn ang="0">
                <a:pos x="connsiteX1" y="connsiteY1"/>
              </a:cxn>
              <a:cxn ang="0">
                <a:pos x="connsiteX2" y="connsiteY2"/>
              </a:cxn>
            </a:cxnLst>
            <a:rect l="l" t="t" r="r" b="b"/>
            <a:pathLst>
              <a:path w="2530136" h="1115627">
                <a:moveTo>
                  <a:pt x="2530136" y="1115627"/>
                </a:moveTo>
                <a:cubicBezTo>
                  <a:pt x="2230514" y="581487"/>
                  <a:pt x="1930893" y="47348"/>
                  <a:pt x="1509204" y="23674"/>
                </a:cubicBezTo>
                <a:cubicBezTo>
                  <a:pt x="1087515" y="0"/>
                  <a:pt x="543757" y="486792"/>
                  <a:pt x="0" y="973584"/>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393794" y="2149875"/>
            <a:ext cx="4287915" cy="1990078"/>
          </a:xfrm>
          <a:custGeom>
            <a:avLst/>
            <a:gdLst>
              <a:gd name="connsiteX0" fmla="*/ 4287915 w 4287915"/>
              <a:gd name="connsiteY0" fmla="*/ 1108230 h 1990078"/>
              <a:gd name="connsiteX1" fmla="*/ 3284738 w 4287915"/>
              <a:gd name="connsiteY1" fmla="*/ 42909 h 1990078"/>
              <a:gd name="connsiteX2" fmla="*/ 1748901 w 4287915"/>
              <a:gd name="connsiteY2" fmla="*/ 1365682 h 1990078"/>
              <a:gd name="connsiteX3" fmla="*/ 781235 w 4287915"/>
              <a:gd name="connsiteY3" fmla="*/ 1951608 h 1990078"/>
              <a:gd name="connsiteX4" fmla="*/ 0 w 4287915"/>
              <a:gd name="connsiteY4" fmla="*/ 1596502 h 199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15" h="1990078">
                <a:moveTo>
                  <a:pt x="4287915" y="1108230"/>
                </a:moveTo>
                <a:cubicBezTo>
                  <a:pt x="3997911" y="554115"/>
                  <a:pt x="3707907" y="0"/>
                  <a:pt x="3284738" y="42909"/>
                </a:cubicBezTo>
                <a:cubicBezTo>
                  <a:pt x="2861569" y="85818"/>
                  <a:pt x="2166151" y="1047566"/>
                  <a:pt x="1748901" y="1365682"/>
                </a:cubicBezTo>
                <a:cubicBezTo>
                  <a:pt x="1331651" y="1683798"/>
                  <a:pt x="1072719" y="1913138"/>
                  <a:pt x="781235" y="1951608"/>
                </a:cubicBezTo>
                <a:cubicBezTo>
                  <a:pt x="489751" y="1990078"/>
                  <a:pt x="244875" y="1793290"/>
                  <a:pt x="0" y="15965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Deciphering Zodiac 408</a:t>
            </a:r>
            <a:br>
              <a:rPr lang="en-US" dirty="0" smtClean="0"/>
            </a:br>
            <a:r>
              <a:rPr lang="en-US" dirty="0" smtClean="0"/>
              <a:t>Bayesian models</a:t>
            </a:r>
            <a:endParaRPr lang="en-US" dirty="0"/>
          </a:p>
        </p:txBody>
      </p:sp>
      <p:graphicFrame>
        <p:nvGraphicFramePr>
          <p:cNvPr id="4" name="Table 3"/>
          <p:cNvGraphicFramePr>
            <a:graphicFrameLocks noGrp="1"/>
          </p:cNvGraphicFramePr>
          <p:nvPr/>
        </p:nvGraphicFramePr>
        <p:xfrm>
          <a:off x="1523999" y="2961640"/>
          <a:ext cx="6096001" cy="3134360"/>
        </p:xfrm>
        <a:graphic>
          <a:graphicData uri="http://schemas.openxmlformats.org/drawingml/2006/table">
            <a:tbl>
              <a:tblPr firstRow="1" bandRow="1">
                <a:tableStyleId>{5C22544A-7EE6-4342-B048-85BDC9FD1C3A}</a:tableStyleId>
              </a:tblPr>
              <a:tblGrid>
                <a:gridCol w="2370667"/>
                <a:gridCol w="1820333"/>
                <a:gridCol w="1905001"/>
              </a:tblGrid>
              <a:tr h="370840">
                <a:tc>
                  <a:txBody>
                    <a:bodyPr/>
                    <a:lstStyle/>
                    <a:p>
                      <a:r>
                        <a:rPr lang="en-US" dirty="0" smtClean="0"/>
                        <a:t>Language</a:t>
                      </a:r>
                    </a:p>
                    <a:p>
                      <a:r>
                        <a:rPr lang="en-US" dirty="0" smtClean="0"/>
                        <a:t>Model</a:t>
                      </a:r>
                      <a:endParaRPr lang="en-US" dirty="0"/>
                    </a:p>
                  </a:txBody>
                  <a:tcPr/>
                </a:tc>
                <a:tc>
                  <a:txBody>
                    <a:bodyPr/>
                    <a:lstStyle/>
                    <a:p>
                      <a:r>
                        <a:rPr lang="en-US" dirty="0" smtClean="0"/>
                        <a:t>Initial</a:t>
                      </a:r>
                    </a:p>
                    <a:p>
                      <a:r>
                        <a:rPr lang="en-US" dirty="0" smtClean="0"/>
                        <a:t>Sample</a:t>
                      </a:r>
                      <a:endParaRPr lang="en-US" dirty="0"/>
                    </a:p>
                  </a:txBody>
                  <a:tcPr/>
                </a:tc>
                <a:tc>
                  <a:txBody>
                    <a:bodyPr/>
                    <a:lstStyle/>
                    <a:p>
                      <a:r>
                        <a:rPr lang="en-US" dirty="0" smtClean="0"/>
                        <a:t>Decipherment</a:t>
                      </a:r>
                    </a:p>
                    <a:p>
                      <a:r>
                        <a:rPr lang="en-US" dirty="0" smtClean="0"/>
                        <a:t>Error</a:t>
                      </a:r>
                      <a:endParaRPr lang="en-US" dirty="0"/>
                    </a:p>
                  </a:txBody>
                  <a:tcPr/>
                </a:tc>
              </a:tr>
              <a:tr h="370840">
                <a:tc>
                  <a:txBody>
                    <a:bodyPr/>
                    <a:lstStyle/>
                    <a:p>
                      <a:r>
                        <a:rPr lang="en-US" dirty="0" smtClean="0"/>
                        <a:t>3-gram</a:t>
                      </a:r>
                      <a:endParaRPr lang="en-US" dirty="0"/>
                    </a:p>
                  </a:txBody>
                  <a:tcPr/>
                </a:tc>
                <a:tc>
                  <a:txBody>
                    <a:bodyPr/>
                    <a:lstStyle/>
                    <a:p>
                      <a:r>
                        <a:rPr lang="en-US" dirty="0" smtClean="0"/>
                        <a:t>Random</a:t>
                      </a:r>
                      <a:endParaRPr lang="en-US" dirty="0"/>
                    </a:p>
                  </a:txBody>
                  <a:tcPr/>
                </a:tc>
                <a:tc>
                  <a:txBody>
                    <a:bodyPr/>
                    <a:lstStyle/>
                    <a:p>
                      <a:r>
                        <a:rPr lang="en-US" dirty="0" smtClean="0"/>
                        <a:t>62.3</a:t>
                      </a:r>
                      <a:r>
                        <a:rPr lang="en-US" baseline="0" dirty="0" smtClean="0"/>
                        <a:t>  / 48.5 / 47.4</a:t>
                      </a:r>
                      <a:endParaRPr lang="en-US" dirty="0"/>
                    </a:p>
                  </a:txBody>
                  <a:tcPr/>
                </a:tc>
              </a:tr>
              <a:tr h="370840">
                <a:tc>
                  <a:txBody>
                    <a:bodyPr/>
                    <a:lstStyle/>
                    <a:p>
                      <a:r>
                        <a:rPr lang="en-US" dirty="0" smtClean="0"/>
                        <a:t>5-gram</a:t>
                      </a:r>
                      <a:endParaRPr lang="en-US" dirty="0"/>
                    </a:p>
                  </a:txBody>
                  <a:tcPr/>
                </a:tc>
                <a:tc>
                  <a:txBody>
                    <a:bodyPr/>
                    <a:lstStyle/>
                    <a:p>
                      <a:r>
                        <a:rPr lang="en-US" dirty="0" smtClean="0"/>
                        <a:t>Random</a:t>
                      </a:r>
                      <a:endParaRPr lang="en-US" dirty="0"/>
                    </a:p>
                  </a:txBody>
                  <a:tcPr/>
                </a:tc>
                <a:tc>
                  <a:txBody>
                    <a:bodyPr/>
                    <a:lstStyle/>
                    <a:p>
                      <a:r>
                        <a:rPr lang="en-US" dirty="0" smtClean="0"/>
                        <a:t>all</a:t>
                      </a:r>
                      <a:r>
                        <a:rPr lang="en-US" baseline="0" dirty="0" smtClean="0"/>
                        <a:t> wrong!</a:t>
                      </a:r>
                      <a:endParaRPr lang="en-US" dirty="0"/>
                    </a:p>
                  </a:txBody>
                  <a:tcPr/>
                </a:tc>
              </a:tr>
              <a:tr h="370840">
                <a:tc>
                  <a:txBody>
                    <a:bodyPr/>
                    <a:lstStyle/>
                    <a:p>
                      <a:r>
                        <a:rPr lang="en-US" dirty="0" smtClean="0"/>
                        <a:t>   “</a:t>
                      </a:r>
                      <a:endParaRPr lang="en-US" dirty="0"/>
                    </a:p>
                  </a:txBody>
                  <a:tcPr/>
                </a:tc>
                <a:tc>
                  <a:txBody>
                    <a:bodyPr/>
                    <a:lstStyle/>
                    <a:p>
                      <a:r>
                        <a:rPr lang="en-US" dirty="0" smtClean="0"/>
                        <a:t>3-gram</a:t>
                      </a:r>
                      <a:r>
                        <a:rPr lang="en-US" baseline="0" dirty="0" smtClean="0"/>
                        <a:t> solution</a:t>
                      </a:r>
                      <a:endParaRPr lang="en-US" dirty="0"/>
                    </a:p>
                  </a:txBody>
                  <a:tcPr/>
                </a:tc>
                <a:tc>
                  <a:txBody>
                    <a:bodyPr/>
                    <a:lstStyle/>
                    <a:p>
                      <a:r>
                        <a:rPr lang="en-US" dirty="0" smtClean="0"/>
                        <a:t>42.6</a:t>
                      </a:r>
                      <a:endParaRPr lang="en-US" dirty="0"/>
                    </a:p>
                  </a:txBody>
                  <a:tcPr/>
                </a:tc>
              </a:tr>
              <a:tr h="370840">
                <a:tc>
                  <a:txBody>
                    <a:bodyPr/>
                    <a:lstStyle/>
                    <a:p>
                      <a:r>
                        <a:rPr lang="en-US" dirty="0" smtClean="0"/>
                        <a:t>Word</a:t>
                      </a:r>
                      <a:r>
                        <a:rPr lang="en-US" baseline="0" dirty="0" smtClean="0"/>
                        <a:t> 1-gram</a:t>
                      </a:r>
                      <a:endParaRPr lang="en-US" dirty="0"/>
                    </a:p>
                  </a:txBody>
                  <a:tcPr/>
                </a:tc>
                <a:tc>
                  <a:txBody>
                    <a:bodyPr/>
                    <a:lstStyle/>
                    <a:p>
                      <a:r>
                        <a:rPr lang="en-US" dirty="0" smtClean="0"/>
                        <a:t>Random</a:t>
                      </a:r>
                    </a:p>
                  </a:txBody>
                  <a:tcPr/>
                </a:tc>
                <a:tc>
                  <a:txBody>
                    <a:bodyPr/>
                    <a:lstStyle/>
                    <a:p>
                      <a:r>
                        <a:rPr lang="en-US" dirty="0" smtClean="0"/>
                        <a:t>all wrong!</a:t>
                      </a:r>
                      <a:endParaRPr lang="en-US" dirty="0"/>
                    </a:p>
                  </a:txBody>
                  <a:tcPr/>
                </a:tc>
              </a:tr>
              <a:tr h="370840">
                <a:tc>
                  <a:txBody>
                    <a:bodyPr/>
                    <a:lstStyle/>
                    <a:p>
                      <a:r>
                        <a:rPr lang="en-US" i="1" dirty="0" smtClean="0"/>
                        <a:t>Interpolated</a:t>
                      </a:r>
                      <a:r>
                        <a:rPr lang="en-US" dirty="0" smtClean="0"/>
                        <a:t> 5-gram </a:t>
                      </a:r>
                    </a:p>
                    <a:p>
                      <a:r>
                        <a:rPr lang="en-US" dirty="0" smtClean="0"/>
                        <a:t>and word</a:t>
                      </a:r>
                      <a:r>
                        <a:rPr lang="en-US" baseline="0" dirty="0" smtClean="0"/>
                        <a:t> 1-gram</a:t>
                      </a:r>
                      <a:endParaRPr lang="en-US" dirty="0"/>
                    </a:p>
                  </a:txBody>
                  <a:tcPr/>
                </a:tc>
                <a:tc>
                  <a:txBody>
                    <a:bodyPr/>
                    <a:lstStyle/>
                    <a:p>
                      <a:r>
                        <a:rPr lang="en-US" dirty="0" smtClean="0"/>
                        <a:t>Random</a:t>
                      </a:r>
                      <a:endParaRPr lang="en-US" dirty="0"/>
                    </a:p>
                  </a:txBody>
                  <a:tcPr/>
                </a:tc>
                <a:tc>
                  <a:txBody>
                    <a:bodyPr/>
                    <a:lstStyle/>
                    <a:p>
                      <a:r>
                        <a:rPr lang="en-US" dirty="0" smtClean="0"/>
                        <a:t>79.2</a:t>
                      </a:r>
                      <a:endParaRPr lang="en-US" dirty="0"/>
                    </a:p>
                  </a:txBody>
                  <a:tcPr/>
                </a:tc>
              </a:tr>
              <a:tr h="370840">
                <a:tc>
                  <a:txBody>
                    <a:bodyPr/>
                    <a:lstStyle/>
                    <a:p>
                      <a:r>
                        <a:rPr lang="en-US" dirty="0" smtClean="0"/>
                        <a:t>   “</a:t>
                      </a:r>
                      <a:endParaRPr lang="en-US" dirty="0"/>
                    </a:p>
                  </a:txBody>
                  <a:tcPr/>
                </a:tc>
                <a:tc>
                  <a:txBody>
                    <a:bodyPr/>
                    <a:lstStyle/>
                    <a:p>
                      <a:r>
                        <a:rPr lang="en-US" dirty="0" smtClean="0"/>
                        <a:t>5-gram</a:t>
                      </a:r>
                      <a:r>
                        <a:rPr lang="en-US" baseline="0" dirty="0" smtClean="0"/>
                        <a:t> solution</a:t>
                      </a:r>
                      <a:endParaRPr lang="en-US" dirty="0"/>
                    </a:p>
                  </a:txBody>
                  <a:tcPr/>
                </a:tc>
                <a:tc>
                  <a:txBody>
                    <a:bodyPr/>
                    <a:lstStyle/>
                    <a:p>
                      <a:r>
                        <a:rPr lang="en-US" b="1" dirty="0" smtClean="0"/>
                        <a:t>3.3</a:t>
                      </a:r>
                      <a:r>
                        <a:rPr lang="en-US" b="1" baseline="0" dirty="0" smtClean="0"/>
                        <a:t>  /  </a:t>
                      </a:r>
                      <a:r>
                        <a:rPr lang="en-US" b="1" dirty="0" smtClean="0"/>
                        <a:t>2.6</a:t>
                      </a:r>
                      <a:endParaRPr lang="en-US" b="1" dirty="0"/>
                    </a:p>
                  </a:txBody>
                  <a:tcPr/>
                </a:tc>
              </a:tr>
            </a:tbl>
          </a:graphicData>
        </a:graphic>
      </p:graphicFrame>
      <p:sp>
        <p:nvSpPr>
          <p:cNvPr id="7" name="TextBox 6"/>
          <p:cNvSpPr txBox="1"/>
          <p:nvPr/>
        </p:nvSpPr>
        <p:spPr>
          <a:xfrm>
            <a:off x="381000" y="1828800"/>
            <a:ext cx="7832401" cy="830997"/>
          </a:xfrm>
          <a:prstGeom prst="rect">
            <a:avLst/>
          </a:prstGeom>
          <a:solidFill>
            <a:srgbClr val="FFFF00"/>
          </a:solidFill>
        </p:spPr>
        <p:txBody>
          <a:bodyPr wrap="none" rtlCol="0">
            <a:spAutoFit/>
          </a:bodyPr>
          <a:lstStyle/>
          <a:p>
            <a:r>
              <a:rPr lang="en-US" sz="2400" dirty="0" smtClean="0"/>
              <a:t>Extended Carmel finite-state toolkit to do Bayesian inference.</a:t>
            </a:r>
          </a:p>
          <a:p>
            <a:r>
              <a:rPr lang="en-US" sz="2400" dirty="0" smtClean="0"/>
              <a:t>   [Chiang et al 10]</a:t>
            </a:r>
            <a:endParaRPr lang="en-US" sz="2400" b="1" dirty="0">
              <a:latin typeface="Courier New" pitchFamily="49" charset="0"/>
              <a:cs typeface="Courier New" pitchFamily="49" charset="0"/>
            </a:endParaRPr>
          </a:p>
        </p:txBody>
      </p:sp>
      <p:sp>
        <p:nvSpPr>
          <p:cNvPr id="6" name="TextBox 5"/>
          <p:cNvSpPr txBox="1"/>
          <p:nvPr/>
        </p:nvSpPr>
        <p:spPr>
          <a:xfrm>
            <a:off x="7010400" y="6400800"/>
            <a:ext cx="1919180" cy="369332"/>
          </a:xfrm>
          <a:prstGeom prst="rect">
            <a:avLst/>
          </a:prstGeom>
          <a:noFill/>
        </p:spPr>
        <p:txBody>
          <a:bodyPr wrap="none" rtlCol="0">
            <a:spAutoFit/>
          </a:bodyPr>
          <a:lstStyle/>
          <a:p>
            <a:r>
              <a:rPr lang="en-US" dirty="0" smtClean="0"/>
              <a:t>[Ravi &amp; Knight 11]</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219200"/>
            <a:ext cx="3124200" cy="4805021"/>
          </a:xfrm>
          <a:prstGeom prst="rect">
            <a:avLst/>
          </a:prstGeom>
          <a:noFill/>
          <a:ln w="9525">
            <a:noFill/>
            <a:miter lim="800000"/>
            <a:headEnd/>
            <a:tailEnd/>
          </a:ln>
        </p:spPr>
      </p:pic>
      <p:graphicFrame>
        <p:nvGraphicFramePr>
          <p:cNvPr id="19" name="Table 18"/>
          <p:cNvGraphicFramePr>
            <a:graphicFrameLocks noGrp="1"/>
          </p:cNvGraphicFramePr>
          <p:nvPr/>
        </p:nvGraphicFramePr>
        <p:xfrm>
          <a:off x="3429000" y="2626360"/>
          <a:ext cx="5486402" cy="1564640"/>
        </p:xfrm>
        <a:graphic>
          <a:graphicData uri="http://schemas.openxmlformats.org/drawingml/2006/table">
            <a:tbl>
              <a:tblPr firstRow="1" bandRow="1">
                <a:tableStyleId>{5C22544A-7EE6-4342-B048-85BDC9FD1C3A}</a:tableStyleId>
              </a:tblPr>
              <a:tblGrid>
                <a:gridCol w="2133600"/>
                <a:gridCol w="914400"/>
                <a:gridCol w="838200"/>
                <a:gridCol w="838200"/>
                <a:gridCol w="762002"/>
              </a:tblGrid>
              <a:tr h="370840">
                <a:tc>
                  <a:txBody>
                    <a:bodyPr/>
                    <a:lstStyle/>
                    <a:p>
                      <a:r>
                        <a:rPr lang="en-US" sz="1600" b="0" dirty="0" smtClean="0"/>
                        <a:t>% cipher bigram types that repeat</a:t>
                      </a:r>
                      <a:r>
                        <a:rPr lang="en-US" sz="1600" b="0" baseline="0" dirty="0" smtClean="0"/>
                        <a:t>  (freq &gt; 1)</a:t>
                      </a:r>
                      <a:endParaRPr lang="en-US" sz="1600" b="0" dirty="0"/>
                    </a:p>
                  </a:txBody>
                  <a:tcPr/>
                </a:tc>
                <a:tc>
                  <a:txBody>
                    <a:bodyPr/>
                    <a:lstStyle/>
                    <a:p>
                      <a:r>
                        <a:rPr lang="en-US" sz="1600" b="0" dirty="0" smtClean="0"/>
                        <a:t>Left/</a:t>
                      </a:r>
                    </a:p>
                    <a:p>
                      <a:r>
                        <a:rPr lang="en-US" sz="1600" b="0" dirty="0" smtClean="0"/>
                        <a:t>Right</a:t>
                      </a:r>
                    </a:p>
                    <a:p>
                      <a:r>
                        <a:rPr lang="en-US" sz="1600" b="0" dirty="0" smtClean="0"/>
                        <a:t>order</a:t>
                      </a:r>
                      <a:endParaRPr lang="en-US" sz="1600" b="0" dirty="0"/>
                    </a:p>
                  </a:txBody>
                  <a:tcPr/>
                </a:tc>
                <a:tc>
                  <a:txBody>
                    <a:bodyPr/>
                    <a:lstStyle/>
                    <a:p>
                      <a:r>
                        <a:rPr lang="en-US" sz="1600" b="0" dirty="0" smtClean="0"/>
                        <a:t>Up/</a:t>
                      </a:r>
                    </a:p>
                    <a:p>
                      <a:r>
                        <a:rPr lang="en-US" sz="1600" b="0" dirty="0" smtClean="0"/>
                        <a:t>Down</a:t>
                      </a:r>
                    </a:p>
                    <a:p>
                      <a:r>
                        <a:rPr lang="en-US" sz="1600" b="0" dirty="0" smtClean="0"/>
                        <a:t>order</a:t>
                      </a:r>
                      <a:endParaRPr lang="en-US" sz="1600" b="0" dirty="0"/>
                    </a:p>
                  </a:txBody>
                  <a:tcPr/>
                </a:tc>
                <a:tc>
                  <a:txBody>
                    <a:bodyPr/>
                    <a:lstStyle/>
                    <a:p>
                      <a:r>
                        <a:rPr lang="en-US" sz="1600" b="0" dirty="0" smtClean="0"/>
                        <a:t>Diag.</a:t>
                      </a:r>
                    </a:p>
                    <a:p>
                      <a:r>
                        <a:rPr lang="en-US" sz="1600" b="0" dirty="0" smtClean="0"/>
                        <a:t>North-</a:t>
                      </a:r>
                      <a:r>
                        <a:rPr lang="en-US" sz="1600" b="0" baseline="0" dirty="0" smtClean="0"/>
                        <a:t>East</a:t>
                      </a:r>
                      <a:endParaRPr lang="en-US" sz="1600" b="0" dirty="0"/>
                    </a:p>
                  </a:txBody>
                  <a:tcPr/>
                </a:tc>
                <a:tc>
                  <a:txBody>
                    <a:bodyPr/>
                    <a:lstStyle/>
                    <a:p>
                      <a:r>
                        <a:rPr lang="en-US" sz="1600" b="0" dirty="0" smtClean="0"/>
                        <a:t>Diag. South- East</a:t>
                      </a:r>
                      <a:endParaRPr lang="en-US" sz="1600" b="0" dirty="0"/>
                    </a:p>
                  </a:txBody>
                  <a:tcPr/>
                </a:tc>
              </a:tr>
              <a:tr h="370840">
                <a:tc>
                  <a:txBody>
                    <a:bodyPr/>
                    <a:lstStyle/>
                    <a:p>
                      <a:r>
                        <a:rPr lang="en-US" sz="1600" dirty="0" smtClean="0"/>
                        <a:t>Zodiac 408 (solved)</a:t>
                      </a:r>
                      <a:endParaRPr lang="en-US" sz="1600" dirty="0"/>
                    </a:p>
                  </a:txBody>
                  <a:tcPr/>
                </a:tc>
                <a:tc>
                  <a:txBody>
                    <a:bodyPr/>
                    <a:lstStyle/>
                    <a:p>
                      <a:r>
                        <a:rPr lang="en-US" sz="1600" dirty="0" smtClean="0"/>
                        <a:t>13 %</a:t>
                      </a:r>
                      <a:endParaRPr lang="en-US" sz="1600" dirty="0"/>
                    </a:p>
                  </a:txBody>
                  <a:tcPr/>
                </a:tc>
                <a:tc>
                  <a:txBody>
                    <a:bodyPr/>
                    <a:lstStyle/>
                    <a:p>
                      <a:r>
                        <a:rPr lang="en-US" sz="1600" dirty="0" smtClean="0"/>
                        <a:t>5</a:t>
                      </a:r>
                      <a:endParaRPr lang="en-US" sz="1600" dirty="0"/>
                    </a:p>
                  </a:txBody>
                  <a:tcPr/>
                </a:tc>
                <a:tc>
                  <a:txBody>
                    <a:bodyPr/>
                    <a:lstStyle/>
                    <a:p>
                      <a:r>
                        <a:rPr lang="en-US" sz="1600" dirty="0" smtClean="0"/>
                        <a:t>7</a:t>
                      </a:r>
                      <a:endParaRPr lang="en-US" sz="1600" dirty="0"/>
                    </a:p>
                  </a:txBody>
                  <a:tcPr/>
                </a:tc>
                <a:tc>
                  <a:txBody>
                    <a:bodyPr/>
                    <a:lstStyle/>
                    <a:p>
                      <a:r>
                        <a:rPr lang="en-US" sz="1600" dirty="0" smtClean="0"/>
                        <a:t>5</a:t>
                      </a:r>
                      <a:endParaRPr lang="en-US" sz="1600" dirty="0"/>
                    </a:p>
                  </a:txBody>
                  <a:tcPr/>
                </a:tc>
              </a:tr>
              <a:tr h="370840">
                <a:tc>
                  <a:txBody>
                    <a:bodyPr/>
                    <a:lstStyle/>
                    <a:p>
                      <a:r>
                        <a:rPr lang="en-US" sz="1600" dirty="0" smtClean="0"/>
                        <a:t>Zodiac</a:t>
                      </a:r>
                      <a:r>
                        <a:rPr lang="en-US" sz="1600" baseline="0" dirty="0" smtClean="0"/>
                        <a:t> 340 (unsolved)</a:t>
                      </a:r>
                      <a:endParaRPr lang="en-US" sz="1600" dirty="0" smtClean="0"/>
                    </a:p>
                  </a:txBody>
                  <a:tcPr/>
                </a:tc>
                <a:tc>
                  <a:txBody>
                    <a:bodyPr/>
                    <a:lstStyle/>
                    <a:p>
                      <a:r>
                        <a:rPr lang="en-US" sz="1600" dirty="0" smtClean="0"/>
                        <a:t>7</a:t>
                      </a:r>
                      <a:endParaRPr lang="en-US" sz="1600" dirty="0"/>
                    </a:p>
                  </a:txBody>
                  <a:tcPr/>
                </a:tc>
                <a:tc>
                  <a:txBody>
                    <a:bodyPr/>
                    <a:lstStyle/>
                    <a:p>
                      <a:r>
                        <a:rPr lang="en-US" sz="1600" dirty="0" smtClean="0"/>
                        <a:t>6</a:t>
                      </a:r>
                      <a:endParaRPr lang="en-US" sz="1600" dirty="0"/>
                    </a:p>
                  </a:txBody>
                  <a:tcPr/>
                </a:tc>
                <a:tc>
                  <a:txBody>
                    <a:bodyPr/>
                    <a:lstStyle/>
                    <a:p>
                      <a:r>
                        <a:rPr lang="en-US" sz="1600" dirty="0" smtClean="0"/>
                        <a:t>8</a:t>
                      </a:r>
                      <a:endParaRPr lang="en-US" sz="1600" dirty="0"/>
                    </a:p>
                  </a:txBody>
                  <a:tcPr/>
                </a:tc>
                <a:tc>
                  <a:txBody>
                    <a:bodyPr/>
                    <a:lstStyle/>
                    <a:p>
                      <a:r>
                        <a:rPr lang="en-US" sz="1600" dirty="0" smtClean="0"/>
                        <a:t>5</a:t>
                      </a:r>
                      <a:endParaRPr lang="en-US" sz="1600" dirty="0"/>
                    </a:p>
                  </a:txBody>
                  <a:tcPr/>
                </a:tc>
              </a:tr>
            </a:tbl>
          </a:graphicData>
        </a:graphic>
      </p:graphicFrame>
      <p:sp>
        <p:nvSpPr>
          <p:cNvPr id="21" name="TextBox 20"/>
          <p:cNvSpPr txBox="1"/>
          <p:nvPr/>
        </p:nvSpPr>
        <p:spPr>
          <a:xfrm>
            <a:off x="2514600" y="358914"/>
            <a:ext cx="4484497" cy="707886"/>
          </a:xfrm>
          <a:prstGeom prst="rect">
            <a:avLst/>
          </a:prstGeom>
          <a:noFill/>
        </p:spPr>
        <p:txBody>
          <a:bodyPr wrap="none" rtlCol="0">
            <a:spAutoFit/>
          </a:bodyPr>
          <a:lstStyle/>
          <a:p>
            <a:r>
              <a:rPr lang="en-US" sz="4000" dirty="0" smtClean="0"/>
              <a:t>Unsolved Zodiac 340</a:t>
            </a:r>
            <a:endParaRPr lang="en-US" sz="4000" dirty="0"/>
          </a:p>
        </p:txBody>
      </p:sp>
      <p:sp>
        <p:nvSpPr>
          <p:cNvPr id="25" name="TextBox 24"/>
          <p:cNvSpPr txBox="1"/>
          <p:nvPr/>
        </p:nvSpPr>
        <p:spPr>
          <a:xfrm>
            <a:off x="3429000" y="1820882"/>
            <a:ext cx="5715000" cy="3970318"/>
          </a:xfrm>
          <a:prstGeom prst="rect">
            <a:avLst/>
          </a:prstGeom>
          <a:noFill/>
        </p:spPr>
        <p:txBody>
          <a:bodyPr wrap="square" rtlCol="0">
            <a:spAutoFit/>
          </a:bodyPr>
          <a:lstStyle/>
          <a:p>
            <a:r>
              <a:rPr lang="en-US" sz="2800" dirty="0" smtClean="0"/>
              <a:t>Has no obvious reading order bias:</a:t>
            </a:r>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Could be nonsense … or maybe bigrams are smoothed out via </a:t>
            </a:r>
          </a:p>
          <a:p>
            <a:r>
              <a:rPr lang="en-US" sz="2800" dirty="0" smtClean="0"/>
              <a:t>more careful substitutions.</a:t>
            </a:r>
            <a:endParaRPr lang="en-US" sz="28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Decipherment Papers by ACL-</a:t>
            </a:r>
            <a:r>
              <a:rPr lang="en-US" dirty="0" err="1" smtClean="0"/>
              <a:t>ers</a:t>
            </a:r>
            <a:endParaRPr lang="en-US" dirty="0"/>
          </a:p>
        </p:txBody>
      </p:sp>
      <p:sp>
        <p:nvSpPr>
          <p:cNvPr id="3" name="Content Placeholder 2"/>
          <p:cNvSpPr>
            <a:spLocks noGrp="1"/>
          </p:cNvSpPr>
          <p:nvPr>
            <p:ph idx="1"/>
          </p:nvPr>
        </p:nvSpPr>
        <p:spPr>
          <a:xfrm>
            <a:off x="457200" y="1295400"/>
            <a:ext cx="8229600" cy="4525963"/>
          </a:xfrm>
        </p:spPr>
        <p:txBody>
          <a:bodyPr>
            <a:noAutofit/>
          </a:bodyPr>
          <a:lstStyle/>
          <a:p>
            <a:r>
              <a:rPr lang="en-US" sz="1200" dirty="0" smtClean="0"/>
              <a:t>"Unsupervised Analysis for Decipherment Problems,“ (K. Knight, A. Nair, N. </a:t>
            </a:r>
            <a:r>
              <a:rPr lang="en-US" sz="1200" dirty="0" err="1" smtClean="0"/>
              <a:t>Rathod</a:t>
            </a:r>
            <a:r>
              <a:rPr lang="en-US" sz="1200" dirty="0" smtClean="0"/>
              <a:t>, and K. Yamada), Proc. ACL-COLING, 2006.  (Rejected four times previously, but OK!)</a:t>
            </a:r>
          </a:p>
          <a:p>
            <a:endParaRPr lang="en-US" sz="1200" dirty="0" smtClean="0"/>
          </a:p>
          <a:p>
            <a:r>
              <a:rPr lang="en-US" sz="1200" dirty="0" smtClean="0"/>
              <a:t>"Attacking Decipherment Problems Optimally with Low-Order N-gram Models," (S. Ravi and K. Knight), </a:t>
            </a:r>
            <a:r>
              <a:rPr lang="en-US" sz="1200" i="1" dirty="0" err="1" smtClean="0"/>
              <a:t>Cryptologia</a:t>
            </a:r>
            <a:r>
              <a:rPr lang="en-US" sz="1200" dirty="0" smtClean="0"/>
              <a:t>, 2009.</a:t>
            </a:r>
          </a:p>
          <a:p>
            <a:r>
              <a:rPr lang="en-US" sz="1200" dirty="0" smtClean="0"/>
              <a:t>"Probabilistic Methods for a Japanese Syllable Cipher," (S. Ravi and K. Knight), Proc. ICCPOL, 2009.</a:t>
            </a:r>
          </a:p>
          <a:p>
            <a:endParaRPr lang="en-US" sz="1200" dirty="0" smtClean="0"/>
          </a:p>
          <a:p>
            <a:r>
              <a:rPr lang="en-US" sz="1200" dirty="0" smtClean="0"/>
              <a:t>"A Statistical Model for Lost Language Decipherment," (B. Snyder, R. </a:t>
            </a:r>
            <a:r>
              <a:rPr lang="en-US" sz="1200" dirty="0" err="1" smtClean="0"/>
              <a:t>Barzilay</a:t>
            </a:r>
            <a:r>
              <a:rPr lang="en-US" sz="1200" dirty="0" smtClean="0"/>
              <a:t>, and K. Knight), Proc. ACL, 2010.</a:t>
            </a:r>
          </a:p>
          <a:p>
            <a:r>
              <a:rPr lang="en-US" sz="1200" dirty="0" smtClean="0"/>
              <a:t>"An Exact A* Method for Deciphering Letter-Substitution Ciphers," (E. </a:t>
            </a:r>
            <a:r>
              <a:rPr lang="en-US" sz="1200" dirty="0" err="1" smtClean="0"/>
              <a:t>Corlett</a:t>
            </a:r>
            <a:r>
              <a:rPr lang="en-US" sz="1200" dirty="0" smtClean="0"/>
              <a:t> and G. Penn), Proc. ACL, 2010.</a:t>
            </a:r>
          </a:p>
          <a:p>
            <a:endParaRPr lang="en-US" sz="1200" dirty="0" smtClean="0"/>
          </a:p>
          <a:p>
            <a:r>
              <a:rPr lang="en-US" sz="1200" dirty="0" smtClean="0"/>
              <a:t>"Deciphering Foreign Language," (S. Ravi and K. Knight), Proc. ACL, 2011.</a:t>
            </a:r>
          </a:p>
          <a:p>
            <a:r>
              <a:rPr lang="en-US" sz="1200" dirty="0" smtClean="0"/>
              <a:t>"The </a:t>
            </a:r>
            <a:r>
              <a:rPr lang="en-US" sz="1200" dirty="0" err="1" smtClean="0"/>
              <a:t>Copiale</a:t>
            </a:r>
            <a:r>
              <a:rPr lang="en-US" sz="1200" dirty="0" smtClean="0"/>
              <a:t> Cipher," (K. Knight, B. </a:t>
            </a:r>
            <a:r>
              <a:rPr lang="en-US" sz="1200" dirty="0" err="1" smtClean="0"/>
              <a:t>Megyesi</a:t>
            </a:r>
            <a:r>
              <a:rPr lang="en-US" sz="1200" dirty="0" smtClean="0"/>
              <a:t>, and C. Schaefer), Proc. ACL BUCC, 2011. </a:t>
            </a:r>
          </a:p>
          <a:p>
            <a:r>
              <a:rPr lang="en-US" sz="1200" dirty="0" smtClean="0"/>
              <a:t>"Bayesian Inference for Zodiac and Other Homophonic Ciphers," (S. Ravi and K. Knight), Proc. ACL, 2011.</a:t>
            </a:r>
          </a:p>
          <a:p>
            <a:r>
              <a:rPr lang="en-US" sz="1200" dirty="0" smtClean="0"/>
              <a:t>"What We Know About the </a:t>
            </a:r>
            <a:r>
              <a:rPr lang="en-US" sz="1200" dirty="0" err="1" smtClean="0"/>
              <a:t>Voynich</a:t>
            </a:r>
            <a:r>
              <a:rPr lang="en-US" sz="1200" dirty="0" smtClean="0"/>
              <a:t> Manuscript," (S. Reddy and K. Knight), Proc. ACL </a:t>
            </a:r>
            <a:r>
              <a:rPr lang="en-US" sz="1200" dirty="0" err="1" smtClean="0"/>
              <a:t>LaTECH</a:t>
            </a:r>
            <a:r>
              <a:rPr lang="en-US" sz="1200" dirty="0" smtClean="0"/>
              <a:t>, 2011.</a:t>
            </a:r>
          </a:p>
          <a:p>
            <a:r>
              <a:rPr lang="en-US" sz="1200" dirty="0" smtClean="0"/>
              <a:t>"Simple Effective Decipherment via Combinatorial Optimization," (T. Berg-Kirkpatrick and D. Klein), Proc. EMNLP, 2011.</a:t>
            </a:r>
          </a:p>
          <a:p>
            <a:endParaRPr lang="en-US" sz="1200" dirty="0" smtClean="0"/>
          </a:p>
          <a:p>
            <a:r>
              <a:rPr lang="en-US" sz="1200" dirty="0" smtClean="0"/>
              <a:t>"Decoding Running Key Ciphers," (S. Reddy and K. Knight), Proc. ACL, 2012. </a:t>
            </a:r>
          </a:p>
          <a:p>
            <a:r>
              <a:rPr lang="en-US" sz="1200" dirty="0" smtClean="0"/>
              <a:t>"Large Scale Decipherment for Out-of-Domain Machine Translation," (Q. Dou and K. Knight), Proc. EMNLP, 2012.</a:t>
            </a:r>
          </a:p>
          <a:p>
            <a:r>
              <a:rPr lang="en-US" sz="1200" dirty="0" smtClean="0"/>
              <a:t>"Deciphering Foreign Language by Combining Language Models and Context Vectors," (M. </a:t>
            </a:r>
            <a:r>
              <a:rPr lang="en-US" sz="1200" dirty="0" err="1" smtClean="0"/>
              <a:t>Nuhn</a:t>
            </a:r>
            <a:r>
              <a:rPr lang="en-US" sz="1200" dirty="0" smtClean="0"/>
              <a:t>, A. </a:t>
            </a:r>
            <a:r>
              <a:rPr lang="en-US" sz="1200" dirty="0" err="1" smtClean="0"/>
              <a:t>Mauser</a:t>
            </a:r>
            <a:r>
              <a:rPr lang="en-US" sz="1200" dirty="0" smtClean="0"/>
              <a:t>, and H. Ney), Proc. ACL, 2012.</a:t>
            </a:r>
          </a:p>
          <a:p>
            <a:endParaRPr lang="en-US" sz="1200" dirty="0" smtClean="0"/>
          </a:p>
          <a:p>
            <a:r>
              <a:rPr lang="en-US" sz="1200" dirty="0" smtClean="0"/>
              <a:t>"Decipherment Complexity in 1:1 Substitution Ciphers," (M. </a:t>
            </a:r>
            <a:r>
              <a:rPr lang="en-US" sz="1200" dirty="0" err="1" smtClean="0"/>
              <a:t>Nuhn</a:t>
            </a:r>
            <a:r>
              <a:rPr lang="en-US" sz="1200" dirty="0" smtClean="0"/>
              <a:t>, and H. Ney), Proc. ACL, 2013.</a:t>
            </a:r>
          </a:p>
          <a:p>
            <a:r>
              <a:rPr lang="en-US" sz="1200" dirty="0" smtClean="0"/>
              <a:t>"Beam Search for Solving Substitution Ciphers," (M. </a:t>
            </a:r>
            <a:r>
              <a:rPr lang="en-US" sz="1200" dirty="0" err="1" smtClean="0"/>
              <a:t>Nuhn</a:t>
            </a:r>
            <a:r>
              <a:rPr lang="en-US" sz="1200" dirty="0" smtClean="0"/>
              <a:t>, J. </a:t>
            </a:r>
            <a:r>
              <a:rPr lang="en-US" sz="1200" dirty="0" err="1" smtClean="0"/>
              <a:t>Schamper</a:t>
            </a:r>
            <a:r>
              <a:rPr lang="en-US" sz="1200" dirty="0" smtClean="0"/>
              <a:t>, and H. Ney), Proc. ACL, 2013.</a:t>
            </a:r>
          </a:p>
          <a:p>
            <a:r>
              <a:rPr lang="en-US" sz="1200" dirty="0" smtClean="0"/>
              <a:t>"Scalable decipherment for machine translation via hash sampling," (S. Ravi), Proc. ACL, 2013.</a:t>
            </a:r>
          </a:p>
          <a:p>
            <a:r>
              <a:rPr lang="en-US" sz="1200" dirty="0" smtClean="0"/>
              <a:t>“Unsupervised Consonant-Vowel Prediction over Hundreds of Languages,” (Y. Kim and B. Snyder), Proc. ACL, 2013.</a:t>
            </a:r>
          </a:p>
        </p:txBody>
      </p:sp>
    </p:spTree>
    <p:extLst>
      <p:ext uri="{BB962C8B-B14F-4D97-AF65-F5344CB8AC3E}">
        <p14:creationId xmlns:p14="http://schemas.microsoft.com/office/powerpoint/2010/main" val="25913548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Ciph</a:t>
            </a:r>
            <a:r>
              <a:rPr lang="en-US" dirty="0" smtClean="0"/>
              <a:t>er</a:t>
            </a:r>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0"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83981"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3"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3"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extLst>
      <p:ext uri="{BB962C8B-B14F-4D97-AF65-F5344CB8AC3E}">
        <p14:creationId xmlns:p14="http://schemas.microsoft.com/office/powerpoint/2010/main" val="36024107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Ciph</a:t>
            </a:r>
            <a:r>
              <a:rPr lang="en-US" dirty="0" smtClean="0"/>
              <a:t>er</a:t>
            </a:r>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9" name="Text Box 9"/>
          <p:cNvSpPr txBox="1">
            <a:spLocks noChangeArrowheads="1"/>
          </p:cNvSpPr>
          <p:nvPr/>
        </p:nvSpPr>
        <p:spPr bwMode="auto">
          <a:xfrm>
            <a:off x="970137" y="5105400"/>
            <a:ext cx="7335663" cy="1600438"/>
          </a:xfrm>
          <a:prstGeom prst="rect">
            <a:avLst/>
          </a:prstGeom>
          <a:noFill/>
          <a:ln w="9525">
            <a:noFill/>
            <a:miter lim="800000"/>
            <a:headEnd/>
            <a:tailEnd/>
          </a:ln>
        </p:spPr>
        <p:txBody>
          <a:bodyPr wrap="none">
            <a:spAutoFit/>
          </a:bodyPr>
          <a:lstStyle/>
          <a:p>
            <a:r>
              <a:rPr lang="en-US" sz="1400" b="1" dirty="0">
                <a:latin typeface="Courier New" pitchFamily="49" charset="0"/>
                <a:cs typeface="Courier New" pitchFamily="49" charset="0"/>
              </a:rPr>
              <a:t>Australia  </a:t>
            </a:r>
            <a:r>
              <a:rPr lang="en-US" sz="1400" b="1" dirty="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str!ly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(0.93)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(0.03)	</a:t>
            </a:r>
            <a:r>
              <a:rPr lang="en-US" sz="1400" dirty="0" err="1">
                <a:latin typeface="Courier New" pitchFamily="49" charset="0"/>
                <a:cs typeface="Courier New" pitchFamily="49" charset="0"/>
              </a:rPr>
              <a:t>m!lyzy</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0.02)</a:t>
            </a:r>
          </a:p>
          <a:p>
            <a:r>
              <a:rPr lang="en-US" sz="1400" b="1" dirty="0">
                <a:latin typeface="Courier New" pitchFamily="49" charset="0"/>
                <a:cs typeface="Courier New" pitchFamily="49" charset="0"/>
              </a:rPr>
              <a:t>Britain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rPr>
              <a:t>bryT!ny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(0.98)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(0.01)	!</a:t>
            </a:r>
            <a:r>
              <a:rPr lang="en-US" sz="1400" dirty="0" err="1">
                <a:latin typeface="Courier New" pitchFamily="49" charset="0"/>
                <a:cs typeface="Courier New" pitchFamily="49" charset="0"/>
              </a:rPr>
              <a:t>str!ly</a:t>
            </a:r>
            <a:r>
              <a:rPr lang="en-US" sz="1400" dirty="0">
                <a:latin typeface="Courier New" pitchFamily="49" charset="0"/>
                <a:cs typeface="Courier New" pitchFamily="49" charset="0"/>
              </a:rPr>
              <a:t>! (0.01)</a:t>
            </a:r>
          </a:p>
          <a:p>
            <a:r>
              <a:rPr lang="en-US" sz="1400" b="1" dirty="0">
                <a:latin typeface="Courier New" pitchFamily="49" charset="0"/>
                <a:cs typeface="Courier New" pitchFamily="49" charset="0"/>
              </a:rPr>
              <a:t>Canada    </a:t>
            </a:r>
            <a:r>
              <a:rPr lang="en-US" sz="1400" b="1" dirty="0" smtClean="0">
                <a:latin typeface="Courier New" pitchFamily="49" charset="0"/>
                <a:cs typeface="Courier New" pitchFamily="49" charset="0"/>
              </a:rPr>
              <a:t> </a:t>
            </a:r>
            <a:r>
              <a:rPr lang="en-US" sz="1400" b="1" dirty="0" smtClean="0">
                <a:latin typeface="Courier New" pitchFamily="49" charset="0"/>
                <a:cs typeface="Courier New" pitchFamily="49" charset="0"/>
                <a:sym typeface="Wingdings" pitchFamily="2" charset="2"/>
              </a:rPr>
              <a:t></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knd</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0.57)	</a:t>
            </a:r>
            <a:r>
              <a:rPr lang="en-US" sz="1400" dirty="0" err="1">
                <a:latin typeface="Courier New" pitchFamily="49" charset="0"/>
                <a:cs typeface="Courier New" pitchFamily="49" charset="0"/>
                <a:sym typeface="Wingdings" pitchFamily="2" charset="2"/>
              </a:rPr>
              <a:t>frns</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0.33)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0.06)</a:t>
            </a:r>
          </a:p>
          <a:p>
            <a:r>
              <a:rPr lang="en-US" sz="1400" b="1" dirty="0">
                <a:latin typeface="Courier New" pitchFamily="49" charset="0"/>
                <a:cs typeface="Courier New" pitchFamily="49" charset="0"/>
                <a:sym typeface="Wingdings" pitchFamily="2" charset="2"/>
              </a:rPr>
              <a:t>France      	</a:t>
            </a:r>
            <a:r>
              <a:rPr lang="en-US" sz="1400" b="1" dirty="0" err="1">
                <a:latin typeface="Courier New" pitchFamily="49" charset="0"/>
                <a:cs typeface="Courier New" pitchFamily="49" charset="0"/>
                <a:sym typeface="Wingdings" pitchFamily="2" charset="2"/>
              </a:rPr>
              <a:t>frns</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1.00)</a:t>
            </a:r>
          </a:p>
          <a:p>
            <a:r>
              <a:rPr lang="en-US" sz="1400" b="1" dirty="0">
                <a:latin typeface="Courier New" pitchFamily="49" charset="0"/>
                <a:cs typeface="Courier New" pitchFamily="49" charset="0"/>
                <a:sym typeface="Wingdings" pitchFamily="2" charset="2"/>
              </a:rPr>
              <a:t>Indonesia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ndwnysy</a:t>
            </a:r>
            <a:r>
              <a:rPr lang="en-US" sz="1400" b="1" dirty="0">
                <a:latin typeface="Courier New" pitchFamily="49" charset="0"/>
                <a:cs typeface="Courier New" pitchFamily="49" charset="0"/>
                <a:sym typeface="Wingdings" pitchFamily="2" charset="2"/>
              </a:rPr>
              <a:t>! (1.00)</a:t>
            </a:r>
          </a:p>
          <a:p>
            <a:r>
              <a:rPr lang="en-US" sz="1400" b="1" dirty="0">
                <a:latin typeface="Courier New" pitchFamily="49" charset="0"/>
                <a:cs typeface="Courier New" pitchFamily="49" charset="0"/>
                <a:sym typeface="Wingdings" pitchFamily="2" charset="2"/>
              </a:rPr>
              <a:t>Malaysia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m!lyzy</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0.93)	</a:t>
            </a:r>
            <a:r>
              <a:rPr lang="en-US" sz="1400" dirty="0" err="1">
                <a:latin typeface="Courier New" pitchFamily="49" charset="0"/>
                <a:cs typeface="Courier New" pitchFamily="49" charset="0"/>
                <a:sym typeface="Wingdings" pitchFamily="2" charset="2"/>
              </a:rPr>
              <a:t>lmksyk</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p>
          <a:p>
            <a:r>
              <a:rPr lang="en-US" sz="1400" b="1" dirty="0">
                <a:latin typeface="Courier New" pitchFamily="49" charset="0"/>
                <a:cs typeface="Courier New" pitchFamily="49" charset="0"/>
                <a:sym typeface="Wingdings" pitchFamily="2" charset="2"/>
              </a:rPr>
              <a:t>Mexico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lmksyk</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0.91)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endParaRPr lang="en-US" sz="1400" dirty="0">
              <a:latin typeface="Courier New" pitchFamily="49" charset="0"/>
              <a:cs typeface="Courier New" pitchFamily="49" charset="0"/>
            </a:endParaRPr>
          </a:p>
        </p:txBody>
      </p:sp>
      <p:sp>
        <p:nvSpPr>
          <p:cNvPr id="64"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65"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66"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67"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extLst>
      <p:ext uri="{BB962C8B-B14F-4D97-AF65-F5344CB8AC3E}">
        <p14:creationId xmlns:p14="http://schemas.microsoft.com/office/powerpoint/2010/main" val="1210350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2533" name="Rectangle 52"/>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2534"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258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258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257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257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257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257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257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257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257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257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257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257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256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256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256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256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256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256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256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256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256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256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255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255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254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2536"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2537"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2538"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2539"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2540"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2541"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2542" name="Line 49"/>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2543" name="Line 54"/>
          <p:cNvSpPr>
            <a:spLocks noChangeShapeType="1"/>
          </p:cNvSpPr>
          <p:nvPr/>
        </p:nvSpPr>
        <p:spPr bwMode="auto">
          <a:xfrm flipH="1">
            <a:off x="5943600" y="4419600"/>
            <a:ext cx="3048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3557"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3558"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361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361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360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360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360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360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360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360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360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360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360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360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359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359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359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359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359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359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359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359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359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359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358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358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357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3560"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3561"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3562"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3563"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3564"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3565"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3566" name="Line 48"/>
          <p:cNvSpPr>
            <a:spLocks noChangeShapeType="1"/>
          </p:cNvSpPr>
          <p:nvPr/>
        </p:nvSpPr>
        <p:spPr bwMode="auto">
          <a:xfrm flipH="1">
            <a:off x="4953000" y="4419600"/>
            <a:ext cx="2362200" cy="304800"/>
          </a:xfrm>
          <a:prstGeom prst="line">
            <a:avLst/>
          </a:prstGeom>
          <a:noFill/>
          <a:ln w="9525">
            <a:solidFill>
              <a:schemeClr val="tx1"/>
            </a:solidFill>
            <a:round/>
            <a:headEnd/>
            <a:tailEnd/>
          </a:ln>
        </p:spPr>
        <p:txBody>
          <a:bodyPr/>
          <a:lstStyle/>
          <a:p>
            <a:endParaRPr lang="en-US"/>
          </a:p>
        </p:txBody>
      </p:sp>
      <p:sp>
        <p:nvSpPr>
          <p:cNvPr id="23567" name="Line 49"/>
          <p:cNvSpPr>
            <a:spLocks noChangeShapeType="1"/>
          </p:cNvSpPr>
          <p:nvPr/>
        </p:nvSpPr>
        <p:spPr bwMode="auto">
          <a:xfrm flipH="1">
            <a:off x="5410200" y="4419600"/>
            <a:ext cx="1905000" cy="304800"/>
          </a:xfrm>
          <a:prstGeom prst="line">
            <a:avLst/>
          </a:prstGeom>
          <a:noFill/>
          <a:ln w="9525">
            <a:solidFill>
              <a:schemeClr val="tx1"/>
            </a:solidFill>
            <a:round/>
            <a:headEnd/>
            <a:tailEnd/>
          </a:ln>
        </p:spPr>
        <p:txBody>
          <a:bodyPr/>
          <a:lstStyle/>
          <a:p>
            <a:endParaRPr lang="en-US"/>
          </a:p>
        </p:txBody>
      </p:sp>
      <p:sp>
        <p:nvSpPr>
          <p:cNvPr id="23568" name="Line 50"/>
          <p:cNvSpPr>
            <a:spLocks noChangeShapeType="1"/>
          </p:cNvSpPr>
          <p:nvPr/>
        </p:nvSpPr>
        <p:spPr bwMode="auto">
          <a:xfrm flipH="1">
            <a:off x="5715000" y="4419600"/>
            <a:ext cx="1600200" cy="304800"/>
          </a:xfrm>
          <a:prstGeom prst="line">
            <a:avLst/>
          </a:prstGeom>
          <a:noFill/>
          <a:ln w="9525">
            <a:solidFill>
              <a:schemeClr val="tx1"/>
            </a:solidFill>
            <a:round/>
            <a:headEnd/>
            <a:tailEnd/>
          </a:ln>
        </p:spPr>
        <p:txBody>
          <a:bodyPr/>
          <a:lstStyle/>
          <a:p>
            <a:endParaRPr lang="en-US"/>
          </a:p>
        </p:txBody>
      </p:sp>
      <p:sp>
        <p:nvSpPr>
          <p:cNvPr id="23569" name="Line 51"/>
          <p:cNvSpPr>
            <a:spLocks noChangeShapeType="1"/>
          </p:cNvSpPr>
          <p:nvPr/>
        </p:nvSpPr>
        <p:spPr bwMode="auto">
          <a:xfrm flipH="1">
            <a:off x="6019800" y="4419600"/>
            <a:ext cx="152400" cy="304800"/>
          </a:xfrm>
          <a:prstGeom prst="line">
            <a:avLst/>
          </a:prstGeom>
          <a:noFill/>
          <a:ln w="9525">
            <a:solidFill>
              <a:schemeClr val="tx1"/>
            </a:solidFill>
            <a:round/>
            <a:headEnd/>
            <a:tailEnd/>
          </a:ln>
        </p:spPr>
        <p:txBody>
          <a:bodyPr/>
          <a:lstStyle/>
          <a:p>
            <a:endParaRPr lang="en-US"/>
          </a:p>
        </p:txBody>
      </p:sp>
      <p:sp>
        <p:nvSpPr>
          <p:cNvPr id="23570" name="Line 52"/>
          <p:cNvSpPr>
            <a:spLocks noChangeShapeType="1"/>
          </p:cNvSpPr>
          <p:nvPr/>
        </p:nvSpPr>
        <p:spPr bwMode="auto">
          <a:xfrm flipH="1">
            <a:off x="6324600" y="4419600"/>
            <a:ext cx="990600" cy="304800"/>
          </a:xfrm>
          <a:prstGeom prst="line">
            <a:avLst/>
          </a:prstGeom>
          <a:noFill/>
          <a:ln w="9525">
            <a:solidFill>
              <a:schemeClr val="tx1"/>
            </a:solidFill>
            <a:round/>
            <a:headEnd/>
            <a:tailEnd/>
          </a:ln>
        </p:spPr>
        <p:txBody>
          <a:bodyPr/>
          <a:lstStyle/>
          <a:p>
            <a:endParaRPr lang="en-US"/>
          </a:p>
        </p:txBody>
      </p:sp>
      <p:sp>
        <p:nvSpPr>
          <p:cNvPr id="23571" name="Line 53"/>
          <p:cNvSpPr>
            <a:spLocks noChangeShapeType="1"/>
          </p:cNvSpPr>
          <p:nvPr/>
        </p:nvSpPr>
        <p:spPr bwMode="auto">
          <a:xfrm flipH="1">
            <a:off x="6629400" y="4419600"/>
            <a:ext cx="685800" cy="304800"/>
          </a:xfrm>
          <a:prstGeom prst="line">
            <a:avLst/>
          </a:prstGeom>
          <a:noFill/>
          <a:ln w="9525">
            <a:solidFill>
              <a:schemeClr val="tx1"/>
            </a:solidFill>
            <a:round/>
            <a:headEnd/>
            <a:tailEnd/>
          </a:ln>
        </p:spPr>
        <p:txBody>
          <a:bodyPr/>
          <a:lstStyle/>
          <a:p>
            <a:endParaRPr lang="en-US"/>
          </a:p>
        </p:txBody>
      </p:sp>
      <p:sp>
        <p:nvSpPr>
          <p:cNvPr id="23572" name="Text Box 54"/>
          <p:cNvSpPr txBox="1">
            <a:spLocks noChangeArrowheads="1"/>
          </p:cNvSpPr>
          <p:nvPr/>
        </p:nvSpPr>
        <p:spPr bwMode="auto">
          <a:xfrm>
            <a:off x="7543800" y="4343400"/>
            <a:ext cx="565150" cy="366713"/>
          </a:xfrm>
          <a:prstGeom prst="rect">
            <a:avLst/>
          </a:prstGeom>
          <a:noFill/>
          <a:ln w="9525">
            <a:noFill/>
            <a:miter lim="800000"/>
            <a:headEnd/>
            <a:tailEnd/>
          </a:ln>
        </p:spPr>
        <p:txBody>
          <a:bodyPr wrap="none">
            <a:spAutoFit/>
          </a:bodyPr>
          <a:lstStyle/>
          <a:p>
            <a:pPr algn="l"/>
            <a:r>
              <a:rPr lang="en-US"/>
              <a:t>???</a:t>
            </a:r>
          </a:p>
        </p:txBody>
      </p:sp>
      <p:sp>
        <p:nvSpPr>
          <p:cNvPr id="23573" name="Line 55"/>
          <p:cNvSpPr>
            <a:spLocks noChangeShapeType="1"/>
          </p:cNvSpPr>
          <p:nvPr/>
        </p:nvSpPr>
        <p:spPr bwMode="auto">
          <a:xfrm flipH="1">
            <a:off x="6248400" y="5181600"/>
            <a:ext cx="6096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4581" name="Rectangle 61"/>
          <p:cNvSpPr>
            <a:spLocks noChangeArrowheads="1"/>
          </p:cNvSpPr>
          <p:nvPr/>
        </p:nvSpPr>
        <p:spPr bwMode="auto">
          <a:xfrm>
            <a:off x="4724400" y="4114800"/>
            <a:ext cx="2362200" cy="381000"/>
          </a:xfrm>
          <a:prstGeom prst="rect">
            <a:avLst/>
          </a:prstGeom>
          <a:solidFill>
            <a:srgbClr val="FFFF00"/>
          </a:solidFill>
          <a:ln w="9525">
            <a:noFill/>
            <a:miter lim="800000"/>
            <a:headEnd/>
            <a:tailEnd/>
          </a:ln>
        </p:spPr>
        <p:txBody>
          <a:bodyPr wrap="none" anchor="ctr"/>
          <a:lstStyle/>
          <a:p>
            <a:endParaRPr lang="en-US"/>
          </a:p>
        </p:txBody>
      </p:sp>
      <p:sp>
        <p:nvSpPr>
          <p:cNvPr id="24582"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4641"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4642"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4639"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4640"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4637"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4638"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4635"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4636"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4633"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4634"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4631"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4632"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4629"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4630"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4627"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4628"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4625"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4626"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4623"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4624"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4621"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4622"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4619"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4620"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4606"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4584"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clok kantok ok-yurp</a:t>
            </a:r>
          </a:p>
        </p:txBody>
      </p:sp>
      <p:sp>
        <p:nvSpPr>
          <p:cNvPr id="24585"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4586"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4587"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4588"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4589"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4590" name="Line 55"/>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4591" name="Line 56"/>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4592" name="Line 57"/>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4593" name="Line 58"/>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4594" name="Line 59"/>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4595" name="Line 60"/>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4596" name="Line 63"/>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4597" name="Line 64"/>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4598" name="Line 65"/>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4599" name="Line 66"/>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4600" name="Line 67"/>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4601" name="Line 68"/>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4602" name="Line 69"/>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4603" name="Line 70"/>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4604" name="Line 71"/>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5605"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560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5667"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5668"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5665"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5666"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5663"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5664"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5661"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5662"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5659"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5660"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5657"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5658"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5655"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5656"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5653"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5654"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5651"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5652"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5649"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5650"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5647"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5648"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5645"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5646"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5632"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5608" name="Text Box 42"/>
          <p:cNvSpPr txBox="1">
            <a:spLocks noChangeArrowheads="1"/>
          </p:cNvSpPr>
          <p:nvPr/>
        </p:nvSpPr>
        <p:spPr bwMode="auto">
          <a:xfrm>
            <a:off x="152400" y="1066800"/>
            <a:ext cx="866298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a:t>
            </a:r>
            <a:r>
              <a:rPr lang="en-US" sz="1600" b="1">
                <a:solidFill>
                  <a:schemeClr val="tx2"/>
                </a:solidFill>
                <a:latin typeface="Times New Roman" pitchFamily="18" charset="0"/>
              </a:rPr>
              <a:t>clok</a:t>
            </a:r>
            <a:r>
              <a:rPr lang="en-US" sz="1600">
                <a:solidFill>
                  <a:schemeClr val="tx2"/>
                </a:solidFill>
                <a:latin typeface="Times New Roman" pitchFamily="18" charset="0"/>
              </a:rPr>
              <a:t> kantok ok-yurp</a:t>
            </a:r>
          </a:p>
        </p:txBody>
      </p:sp>
      <p:sp>
        <p:nvSpPr>
          <p:cNvPr id="25609"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5610"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5611"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5612"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5613"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5614" name="Line 48"/>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5615" name="Line 49"/>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5616" name="Line 50"/>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5617" name="Line 51"/>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5618" name="Line 52"/>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5619" name="Line 53"/>
          <p:cNvSpPr>
            <a:spLocks noChangeShapeType="1"/>
          </p:cNvSpPr>
          <p:nvPr/>
        </p:nvSpPr>
        <p:spPr bwMode="auto">
          <a:xfrm flipV="1">
            <a:off x="6324600" y="4419600"/>
            <a:ext cx="914400" cy="304800"/>
          </a:xfrm>
          <a:prstGeom prst="line">
            <a:avLst/>
          </a:prstGeom>
          <a:noFill/>
          <a:ln w="57150" cap="rnd">
            <a:solidFill>
              <a:schemeClr val="tx1"/>
            </a:solidFill>
            <a:prstDash val="sysDot"/>
            <a:round/>
            <a:headEnd/>
            <a:tailEnd/>
          </a:ln>
        </p:spPr>
        <p:txBody>
          <a:bodyPr/>
          <a:lstStyle/>
          <a:p>
            <a:endParaRPr lang="en-US"/>
          </a:p>
        </p:txBody>
      </p:sp>
      <p:sp>
        <p:nvSpPr>
          <p:cNvPr id="25620" name="Text Box 54"/>
          <p:cNvSpPr txBox="1">
            <a:spLocks noChangeArrowheads="1"/>
          </p:cNvSpPr>
          <p:nvPr/>
        </p:nvSpPr>
        <p:spPr bwMode="auto">
          <a:xfrm>
            <a:off x="7391400" y="4267200"/>
            <a:ext cx="1276350" cy="641350"/>
          </a:xfrm>
          <a:prstGeom prst="rect">
            <a:avLst/>
          </a:prstGeom>
          <a:noFill/>
          <a:ln w="9525">
            <a:noFill/>
            <a:miter lim="800000"/>
            <a:headEnd/>
            <a:tailEnd/>
          </a:ln>
        </p:spPr>
        <p:txBody>
          <a:bodyPr wrap="none">
            <a:spAutoFit/>
          </a:bodyPr>
          <a:lstStyle/>
          <a:p>
            <a:pPr algn="l"/>
            <a:r>
              <a:rPr lang="en-US"/>
              <a:t>process of</a:t>
            </a:r>
          </a:p>
          <a:p>
            <a:pPr algn="l"/>
            <a:r>
              <a:rPr lang="en-US"/>
              <a:t>elimination</a:t>
            </a:r>
          </a:p>
        </p:txBody>
      </p:sp>
      <p:sp>
        <p:nvSpPr>
          <p:cNvPr id="25621" name="Line 55"/>
          <p:cNvSpPr>
            <a:spLocks noChangeShapeType="1"/>
          </p:cNvSpPr>
          <p:nvPr/>
        </p:nvSpPr>
        <p:spPr bwMode="auto">
          <a:xfrm flipH="1">
            <a:off x="6172200" y="5181600"/>
            <a:ext cx="609600" cy="304800"/>
          </a:xfrm>
          <a:prstGeom prst="line">
            <a:avLst/>
          </a:prstGeom>
          <a:noFill/>
          <a:ln w="9525">
            <a:solidFill>
              <a:schemeClr val="tx1"/>
            </a:solidFill>
            <a:round/>
            <a:headEnd/>
            <a:tailEnd/>
          </a:ln>
        </p:spPr>
        <p:txBody>
          <a:bodyPr/>
          <a:lstStyle/>
          <a:p>
            <a:endParaRPr lang="en-US"/>
          </a:p>
        </p:txBody>
      </p:sp>
      <p:sp>
        <p:nvSpPr>
          <p:cNvPr id="25622" name="Line 58"/>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5623" name="Line 59"/>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5624" name="Line 60"/>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5625" name="Line 61"/>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5626" name="Line 62"/>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5627" name="Line 63"/>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5628" name="Line 64"/>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5629" name="Line 65"/>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5630" name="Line 66"/>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Machine Translation</a:t>
            </a:r>
            <a:endParaRPr lang="en-US" dirty="0"/>
          </a:p>
        </p:txBody>
      </p:sp>
      <p:sp>
        <p:nvSpPr>
          <p:cNvPr id="3" name="Content Placeholder 2"/>
          <p:cNvSpPr>
            <a:spLocks noGrp="1"/>
          </p:cNvSpPr>
          <p:nvPr>
            <p:ph idx="1"/>
          </p:nvPr>
        </p:nvSpPr>
        <p:spPr>
          <a:xfrm>
            <a:off x="457200" y="1447801"/>
            <a:ext cx="3886200" cy="2133599"/>
          </a:xfrm>
          <a:ln>
            <a:solidFill>
              <a:schemeClr val="tx1"/>
            </a:solidFill>
          </a:ln>
        </p:spPr>
        <p:txBody>
          <a:bodyPr>
            <a:noAutofit/>
          </a:bodyPr>
          <a:lstStyle/>
          <a:p>
            <a:pPr>
              <a:buNone/>
            </a:pPr>
            <a:r>
              <a:rPr lang="en-US" sz="2000" dirty="0" smtClean="0"/>
              <a:t>1999</a:t>
            </a:r>
          </a:p>
          <a:p>
            <a:pPr lvl="1"/>
            <a:r>
              <a:rPr lang="en-US" sz="2000" dirty="0" smtClean="0"/>
              <a:t>one page per day, low quality</a:t>
            </a:r>
          </a:p>
          <a:p>
            <a:pPr lvl="1"/>
            <a:r>
              <a:rPr lang="en-US" sz="2000" dirty="0" smtClean="0"/>
              <a:t>limited domains, languages</a:t>
            </a:r>
          </a:p>
          <a:p>
            <a:pPr lvl="1"/>
            <a:r>
              <a:rPr lang="en-US" sz="2000" dirty="0" smtClean="0"/>
              <a:t>no commercial offerings</a:t>
            </a:r>
          </a:p>
        </p:txBody>
      </p:sp>
      <p:sp>
        <p:nvSpPr>
          <p:cNvPr id="4" name="Text Box 5"/>
          <p:cNvSpPr txBox="1">
            <a:spLocks noChangeArrowheads="1"/>
          </p:cNvSpPr>
          <p:nvPr/>
        </p:nvSpPr>
        <p:spPr bwMode="auto">
          <a:xfrm>
            <a:off x="685800" y="3886200"/>
            <a:ext cx="7848600" cy="584775"/>
          </a:xfrm>
          <a:prstGeom prst="rect">
            <a:avLst/>
          </a:prstGeom>
          <a:noFill/>
          <a:ln w="9525">
            <a:noFill/>
            <a:miter lim="800000"/>
            <a:headEnd/>
            <a:tailEnd/>
          </a:ln>
        </p:spPr>
        <p:txBody>
          <a:bodyPr wrap="square">
            <a:spAutoFit/>
          </a:bodyPr>
          <a:lstStyle/>
          <a:p>
            <a:r>
              <a:rPr lang="ar-AE" sz="1600" dirty="0" smtClean="0"/>
              <a:t>أعلن الرئيس الصومالي شريف شيخ أحمد أثناء زيارة لمواقع للقوات الحكومية والأفريقية في حي هودن في مقديشو أن الحملة العسكرية الحالية "لن تتوقف حتى تتحرر  الصومال من الشباب والقاعدة".</a:t>
            </a:r>
          </a:p>
        </p:txBody>
      </p:sp>
      <p:sp>
        <p:nvSpPr>
          <p:cNvPr id="5" name="AutoShape 7"/>
          <p:cNvSpPr>
            <a:spLocks noChangeArrowheads="1"/>
          </p:cNvSpPr>
          <p:nvPr/>
        </p:nvSpPr>
        <p:spPr bwMode="auto">
          <a:xfrm rot="5400000">
            <a:off x="4476750" y="4512151"/>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6" name="Rectangle 8"/>
          <p:cNvSpPr>
            <a:spLocks noChangeArrowheads="1"/>
          </p:cNvSpPr>
          <p:nvPr/>
        </p:nvSpPr>
        <p:spPr bwMode="auto">
          <a:xfrm>
            <a:off x="4419600" y="4829651"/>
            <a:ext cx="381000" cy="327124"/>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7" name="AutoShape 9"/>
          <p:cNvSpPr>
            <a:spLocks noChangeArrowheads="1"/>
          </p:cNvSpPr>
          <p:nvPr/>
        </p:nvSpPr>
        <p:spPr bwMode="auto">
          <a:xfrm rot="5400000">
            <a:off x="4476750" y="5144075"/>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8" name="TextBox 7"/>
          <p:cNvSpPr txBox="1"/>
          <p:nvPr/>
        </p:nvSpPr>
        <p:spPr>
          <a:xfrm>
            <a:off x="685800" y="5499675"/>
            <a:ext cx="7848599" cy="923330"/>
          </a:xfrm>
          <a:prstGeom prst="rect">
            <a:avLst/>
          </a:prstGeom>
          <a:noFill/>
        </p:spPr>
        <p:txBody>
          <a:bodyPr wrap="square" rtlCol="0">
            <a:spAutoFit/>
          </a:bodyPr>
          <a:lstStyle/>
          <a:p>
            <a:r>
              <a:rPr lang="en-US" sz="1800" dirty="0" smtClean="0"/>
              <a:t>Somali President Sharif Sheikh Ahmed during a visit to sites of government forces and African in the district of </a:t>
            </a:r>
            <a:r>
              <a:rPr lang="en-US" sz="1800" dirty="0" err="1" smtClean="0"/>
              <a:t>Howden</a:t>
            </a:r>
            <a:r>
              <a:rPr lang="en-US" sz="1800" dirty="0" smtClean="0"/>
              <a:t> in Mogadishu that the current military campaign "will not stop until Somalia is liberated from the youth and al-Qaeda. "</a:t>
            </a:r>
            <a:endParaRPr lang="en-US" sz="1800" dirty="0"/>
          </a:p>
        </p:txBody>
      </p:sp>
      <p:sp>
        <p:nvSpPr>
          <p:cNvPr id="11" name="Content Placeholder 2"/>
          <p:cNvSpPr txBox="1">
            <a:spLocks/>
          </p:cNvSpPr>
          <p:nvPr/>
        </p:nvSpPr>
        <p:spPr>
          <a:xfrm>
            <a:off x="4800600" y="1447800"/>
            <a:ext cx="3886200" cy="2133600"/>
          </a:xfrm>
          <a:prstGeom prst="rect">
            <a:avLst/>
          </a:prstGeom>
          <a:ln>
            <a:solidFill>
              <a:schemeClr val="tx1"/>
            </a:solidFill>
          </a:ln>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2014</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fast, 50+ languages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quality much improved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products for business, intelligence, end users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Translation Knowledge</a:t>
            </a:r>
            <a:br>
              <a:rPr lang="en-US" dirty="0" smtClean="0"/>
            </a:br>
            <a:r>
              <a:rPr lang="en-US" dirty="0" smtClean="0"/>
              <a:t>from Parallel Text</a:t>
            </a:r>
            <a:endParaRPr lang="en-US" dirty="0"/>
          </a:p>
        </p:txBody>
      </p:sp>
      <p:sp>
        <p:nvSpPr>
          <p:cNvPr id="5" name="TextBox 4"/>
          <p:cNvSpPr txBox="1"/>
          <p:nvPr/>
        </p:nvSpPr>
        <p:spPr>
          <a:xfrm>
            <a:off x="1295400" y="2057400"/>
            <a:ext cx="1652247" cy="461665"/>
          </a:xfrm>
          <a:prstGeom prst="rect">
            <a:avLst/>
          </a:prstGeom>
          <a:noFill/>
        </p:spPr>
        <p:txBody>
          <a:bodyPr wrap="none" rtlCol="0">
            <a:spAutoFit/>
          </a:bodyPr>
          <a:lstStyle/>
          <a:p>
            <a:r>
              <a:rPr lang="en-US" sz="2400" smtClean="0"/>
              <a:t>Parallel text</a:t>
            </a:r>
            <a:endParaRPr lang="en-US" sz="2400" dirty="0"/>
          </a:p>
        </p:txBody>
      </p:sp>
      <p:cxnSp>
        <p:nvCxnSpPr>
          <p:cNvPr id="9" name="Straight Arrow Connector 8"/>
          <p:cNvCxnSpPr/>
          <p:nvPr/>
        </p:nvCxnSpPr>
        <p:spPr>
          <a:xfrm>
            <a:off x="2201844" y="2590800"/>
            <a:ext cx="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91128" y="5181600"/>
            <a:ext cx="3475375" cy="1200329"/>
          </a:xfrm>
          <a:prstGeom prst="rect">
            <a:avLst/>
          </a:prstGeom>
          <a:noFill/>
        </p:spPr>
        <p:txBody>
          <a:bodyPr wrap="none" rtlCol="0">
            <a:spAutoFit/>
          </a:bodyPr>
          <a:lstStyle/>
          <a:p>
            <a:r>
              <a:rPr lang="en-US" sz="2400" dirty="0" smtClean="0"/>
              <a:t>Translation model</a:t>
            </a:r>
          </a:p>
          <a:p>
            <a:r>
              <a:rPr lang="en-US" sz="2400" dirty="0" smtClean="0"/>
              <a:t>(bilingual dictionary,</a:t>
            </a:r>
          </a:p>
          <a:p>
            <a:r>
              <a:rPr lang="en-US" sz="2400" dirty="0"/>
              <a:t> </a:t>
            </a:r>
            <a:r>
              <a:rPr lang="en-US" sz="2400" dirty="0" smtClean="0"/>
              <a:t> re-ordering patterns, </a:t>
            </a:r>
            <a:r>
              <a:rPr lang="en-US" sz="2400" dirty="0" err="1" smtClean="0"/>
              <a:t>etc</a:t>
            </a:r>
            <a:r>
              <a:rPr lang="en-US" sz="2400" dirty="0" smtClean="0"/>
              <a:t>)</a:t>
            </a:r>
            <a:endParaRPr lang="en-US" sz="2400" dirty="0"/>
          </a:p>
        </p:txBody>
      </p:sp>
      <p:cxnSp>
        <p:nvCxnSpPr>
          <p:cNvPr id="11" name="Straight Arrow Connector 10"/>
          <p:cNvCxnSpPr/>
          <p:nvPr/>
        </p:nvCxnSpPr>
        <p:spPr>
          <a:xfrm>
            <a:off x="2201844" y="4114800"/>
            <a:ext cx="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935144"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AutoShape 2" descr="data:image/jpeg;base64,/9j/4AAQSkZJRgABAQAAAQABAAD/2wCEAAkGBxITERQTExQWFhUXGBwYGBgYFx4aGhweHB4iICEbHBwYHyohIh8oGxsgIT0hJikrLjowGx80RDMsOCgtLisBCgoKBQUFDgUFDisZExkrKysrKysrKysrKysrKysrKysrKysrKysrKysrKysrKysrKysrKysrKysrKysrKysrK//AABEIAPoAyQMBIgACEQEDEQH/xAAcAAABBQEBAQAAAAAAAAAAAAAEAAIDBQYHAQj/xABDEAACAgEDBAAEAwUFBQUJAAABAgMREgQTIQAFIjEUIzJBBgdRM0JSYXEVFkOBkVRik9HSJFNykrI0goOhorHBwuH/xAAUAQEAAAAAAAAAAAAAAAAAAAAA/8QAFBEBAAAAAAAAAAAAAAAAAAAAAP/aAAwDAQACEQMRAD8A7j0ul0ugXS6XS6BdLpdLoF0ul0ugXS6XUOr1UcSNJK6xootndgqgfqSeB0E3S6wx/M/TPM0Olhn1LKLzQIsJ8lQ1JI62AzqLAI8hV9UGu/NTWlcoe30rR7ivJLwq0Kdgo5Uk8UeRXPPAdY6oe8fjPt+mLLNqYw6kAxqc5LNUNtLf7j7dcd1/4j1WpBOq1D7YYCRAVSDxWS42xGLWQrlCxJUNwBXVKe2CM38PGE+hyMm4zOZxAYFgnHgOCWblVGIdU7r+bUCBWh000qMAc3qFaOR43PI/Qear1z66zer/ADW7k17MGk5BdTk0gxtxyS6UQYmF19vQBHWTl7TpyGeOMxRmMbbAE5HIG/ZcMS1+gAFTyUAqw/edBpYUjfZTCVsqJzxxYZjchIOKjjBWLeDcC76A8/jHvFsW7iTZ8SqRc5XgKCUM6Pomhz5dC6j8Qd3nOD6tiq1Z3HhvKithUQm/sCp+hvVnIGXs44Q6cRnUMzIZDGgUKj2mVeOJJPkASUUcj6R5dAjamo1UZAEgSIB4nInlseVqw3BxkrkV0F52T8R9304+XNwrAbbzGQX6VQJcqDNY4IFg/SBfXaPy7/F39o6bN0CTJQlVbxthYZb5xYci/wDUiieAz6VlmkZ9OmMSAMoVFBcSAqSp8WdlU8eV3jRsXbfhDuGo7XrBNHCHikURMizqyuFr5ocmk9BhfiwY4nAggPpPpdUf4O/Esev0wnRSnkVZGILKRRo4n9CD/n1edAul0ul0C6XS6XQLpdLpdAul0ul0C6XS6H1+uihjaWV1RFq2Y0OTQH9SSAB9yQOgI6re79+02mFzzJHfoE2x+/io8jwPsOuedy/MXVajL4OIQwiQRtO9PLRIBZY6wjoluXLfSfG+OsZN2iFp31AfUSTFsDK0gdhS+UkivB4UaQLlXi6kqByG67h+aDTM0WhiI4NTTo+P2xIRBdNkKLsn1DjrA940GplybWM878G2MjLwLYJGiUhxJ4KqQMKztlBvwbxLGFnJQ7RGMAtliVGzjDmntY7+lq4sOzZdAdv0O7txjUSOSKZVwtQRtszIMiaWMgkrl8xQWP0uA8GklzgxYFizhrMwybEMAVaMENggAyvgDlqs2saxxSElA24C0d7yDIufIsV28yKbimUl+Qx6D7loWiQbkkyuGUrIyKqhatgPlAhqs8MaAJPAYkiPUECONNUZKhdSrSwko4QOzpxbJulgsZwvGiQB0E8/wTPjHCxatsxxpNRDEMMZGUYuXXEuf3suRYkUGbTQU7R8xq+TFTMoWKiQWG5kWKZ2qgEGMZL9updbroIWQx6xfCWM5rNFKQxOMkgIXImyZDVX5fZjVfqtDpioWTuErGjjuui5K4AytgzYsjMRd0P68h5L2iFVz8nO27yMDIFdbQOaL2rJeJU2OOfYUCR6PTbmW2zxIJDtXMrEqJaAqMYZM0RoGwL93zfTdukZGMeskkhaNw71EowyyYGTA4C1u/QIq+b6phq1Dy1rnZr3FbKPyIjyKscWBJKBABYHiKJlxARaaFdM7/DB1STEbvzQBGFfcBwHvIDk2OfsPUmnkVyY4zMEzcz2ZSHZnQllRIjT2EOLE8LVgkHqbU6cLqIYxqiDarbRowcBbLqEYZKz5VmwH8+Aeh9askZzTVOhLAuzRY/UubEF2zIBCLt+gzfY1YPlYxpIBPOrvCXcea3jGQXxKlvqGIshQfuOD0pZo4sY3LNZoRrGKqiSzFo2GK5EEA8UDiAaQruck0Sk/GpaRMg+SArlsZayaQoXYuAeeFNgGz1Do4p5QzJqYQVjEjs60/K4uiqGsjBasgZgk/YUGz/K3Vww9zlRJ9SVnDLUyMEkkQsbDMBThEqqHBI+3XZ+vmg6owavTtLLHgmp3/h0hAYbTknEszN5k2LY2Sf4R19KxuGAYGwRYP8AI9A7pdLpdAul0ul0C6XS6XQLpdLrB/iv8wo4i0MBLPwokVM1zLYMBXBwJsk8XwAxyChe/iv8WafQqNw5SsDtxL9TV9zfCoPu7Uo/XrlPce/6nWSFpGhcK37NXuFFo0Ta0y3dy2A4sAhSUIevZwyvGdR8RLIseoLrISDdLJmmLuMuFI/dC0oKlB7LrdOXkcy6hQkhkJZ9TmkZxcoecVtQVDXVtF+pJD1prWbMRKUWOwiRKuErYgF5NOxU5USMlchOBa0I9QxmSbCMftOWhceIcPHtMRGSVo2ShvyW+Sllx6y8ISsnCLI2UWofkqwRo1ZiSMgRlitKjUSWC9QL3FnhhYvOizJHErwyT0ZLNMMvENa0AG5xs48WE/eHCMZIoNnUNiURFZyKIasREMmCwsCCAQC6kChTNXpRs5HTlcWEcbEgodx4WRiFiJ9oiZGyTlZPU3enVwi4NIQZJEozO9iFZVJ3CON2lAxBwZAcTY6B7zrWVzKmokeMtFfz5qK8ockBywYyAGMU4pPCiT0Hug0Q+IVr3JJldcBqVLowQWPJNy8HLWCAM29XRse+dxfYAZhI8KpDIj4l2KE/4apkMle6a6C8fr1WopVi4mlxMciWriZGp8lNpNkZAjstE5UwbmnAii1MKnJ5TBIgiDINwurqXjJBjXkjEeSk3gfpBtgO1GqqOaYmNJ0NEWu2CMVMcaCMqQQHXyBAbEg8AGs10khtWMXzz9RQ4MyJJHKxZEVbaZkPDCjFHxWJNl3ycTQyxhDvOgJVWbUhGZSTkF+6or09YhwGvg4s7lBCFUqpkuZ8UWR42CKzsOASPa1tsLG5+vQZ3WowUvk1C2zWR4yDIksuBDqTkpgHJXLxi5oL1Z6PUKJR81Vpg6yB2wLuVRyVeMqhDtHbhQDXshCBP2yRlzqPUo22Y6/Y/VjXHxFk8gGuQFUge6h7n3B5JrRMZDQRTKjqMWRCTnKrRZIkZClTyB+nQErq2CrqFhaSKTBEJdSoLgCnOzlicgpsmifswB6q9BuFg0cLsrp4rE64Yqh5lWOHPc+Ya/eNDgiurHVaIqArQm9144mUoiZbDhUMUckjFmZBTLRxoXRA6b3CdUSMxZRzExq2LTbghdWwWwfFi0YUKCTbHx48gpINVGKkUIwwMVySKyG2+5eJUEoAUW1oQBYIY0VPpJdI1OkeBd2ZpHNVzlFHnGXJBoE+Rb2KBboltaWi31XUq4OavNI0ixIzRWKaQMyBVagAxJ4r106KRw22YdTKODtySMzfdZy6FgZDkxbcjGJDMDxY6Cr0WhMkbohjUJHJYi1BqYqgPAZWDEK0lqlXl9gOvoz8KdxTUaLTzJeLxLwfYIFEH+YII/y64BCgUfERQs8sbMMA0ilVMcnj6UCn8AEZrCMADyOuq/k7rL08+nbLchmZmLHIssvkJC2RyyYOffBBH26DoHS6XS6BdLpdLoF013ABJIAAsk8AAfc9O645+Lvxo080ybRk0kBcPHu4CUKxQucRbAOCNvyUrbEWBiF/+KPx0jo8elmwFH5tCnOLEKrMeFLKFzCtfkBRxbrmyadRM5YJihaOOqCOWq3ouHKJljagmgRRJpfe2SKxS9OhO2yrvSxqrvJTAkGmOIKixkakbybkt5FoZxFlsxYNGMZXCMi2707OoJ4eWJ75XEcgKQABcumwbU1NiVY8AGzirPE+d2qlkxUYscmbkjrxtdSyKZo2AcEI1LIAFUnnc2wcifGj9Q5IBtutj+GDrLHCsGckaHIkISWyxbbshQTiVxIwP08la7Wa8rFJK6xhxIIXqeQS3iSajwxx8OWXgla5HQHa3umpMimwrM+LM8oZSwLP4oovG19MfpkIAX9ybU9/KaV1RoaUSKY847RgpSnyoO/hkMQQVBWxwS3WcxKqxaaHN81ZdSUYjFgzK0yMwDZ2QAreDUWyanMF3leOSMhW8W+MYlg0wJVmEWbjzjjoMbBLHk8Ap9QzKHMYMjOjs/xEIUNcahduQKxUxxxm1Y8uQeQR1Y63X6XKpZwwV48VZkKsqnkrugk+LMpBYGi1Bz9Vb24WY0MilZY/EiXEOGVwiqpiAjIVshwQoROABXUXctJqFld2Ux5NzhcpVtQgChSijiNldiAeV2gbBDdAbpu9ETLLEdwJHTCHaDK6sRZMprgF0sAWJBQIUHqkn7iXVpGmEgqRwghiVCXsSMWaQsSCWHmOQVbyyxOgOj1CtNIZgseaxnKEWapkX3kAWmRSRXAJ5NEVkPbSmlkmR43QSkCPYgfJUZWY5AklXqyinAgGhjjQMXRwl33GWFGeQs7Rx7TsqSraBEZguRvFqxUkWSOR218qsjqjSq0ZzciNMC5RnpNsEgHm6U+ZqsSeje85RzTpPNEt5vuLC0rW7ruxhaKAFpMNxixxYirkbp2vXUad3+fHKMMIxKJJBI5OJCfNIVqYN4lRTnxAHQQB/mRyCSeMOZJDlDHea4BcCY7BCMzVRJEYAvIMB42L7kYmlGUjEuBtoVEa7bKMWZWaZGWwRWIsPRUWXck1cpVpZkUK521ERVfMFn9SWV8RXkTchBA4HUXctFKsAWWdFYxtNkkcmXqR2GZnHpVKhQK5Wluj0Az6pVlYRaiTYyJiXEBlfcG85uMWoVmGAt8nQhOKEer7iRIlzOKUAo5QRhlaI45ICorwcAnhohyS/EOk7BNDtTwyRF45o1xZpcXeTFrNSHMIzKBgBkEa7oBjRpJGl3BqAcWkctgwirbRTmyygs1xQ+B4LZWGANBVwRgJ4u6l6BOLIEJQjmLTwOCAzFqJUkCsaAYk6nUglZpd6RWVc42QqTGygABhCpOMzlQl41S5Uwbo/ufapRFNq99dyMvK5GRUyUylFDzFfEnH6WNqRwAAYV10uCan4iHEtCzIsZYxB3SQABnYgB1ZcbH0cckdABoNGyhpoZpgTGC6nT/vljWGS44rbO2Nk3iC2ZYbH8oYmh7mUUSCN9M/DRqgJWRcWOCgElBeJBrNvI211k4kjd3nZQ9SZSbJVYwCzlVHkGvZemIN2wvyAIfZ++ropkmR0BDMcYi7iUJla2pCNmHdrbLF1SqB6D6M6XQ/btYs0UcyXjIiuAeCAwuiP159dEdAul0ul0DJh4t/Q9fNHYZsoUVppAtN8oSIi4Xb+DLRLL5ckfUp+qifpDup+RL9vlv/AOk9cJ0pnZTIqYF6pcHK/QFAUNDxioVRiKyjPIs9AG2p05kTdmmnJ5pmcqHGBWsQgCgrVo98KSGHKwT9x0rUKeP5jRARb2THBRgcgebAFCzTqCOSotpGljIVrORwAEj5MwJCcbIC2/lQAFIOfpUsX4h5VDs+4YwW3XfFfNc4zhl4EMvzWo8N/wC8FN8dHk8TLKWtiyt8QpeI5FlILFgWRmORKrbC6Ut17L3FZYFVxO8hwd8A9ta4u6qSAZFsg2aNkc81a6fSOyFaJpyshD3nkiI7kmRTkQHOB5zcMTyG6B0mhlgIdpIrVrPDSKwUhmYbkot8gUFlbB+w5UHTdxj+HVNOsuTuJZQTKVO2ylhkfHJ2ZAWJbgICxtOhj3dptUzRadieRgELlFJAbFFZVRs8BRHtySSWIFjGYwY1YGTDgEKisKVQfrnpqbnE2CWsUauJNJp/qnQj5LtYSEgMGKsyq8lVtrwps2rCmrgIJZtRHFzpHTxkWNm0xLAPQJOZAzY2K8QFbix4HztbTzM5GmDIt1lBGsjAJKptygMkl1KxNHKM1yFHRc+r0+ooJHFVKVYx6fFPMDFrlC7dqAcgtWDTWLNmktkKx2jFmBw0pP1WNrLE3XlkqmsEr7gBUDRI7FIdJMZUNsphjjIx8sGp7Bq1sqCwKg5WD15tGeNwnbuGJVW+HQ4eTq2JLcsOTX2KrfHPRmmSNrBSXcZFBLHTnIHyAIPjHeWVj75c0FJgfEMAkamGxHGo2D4uCSpKghxlMSKPOQBCnIqAQhiZQDpnWQIKDxRo10FTLkFi0iWzsLILhSCwHRKdmLZZ6BoyWjr5aK4UPQCIxANkANxfkAfFlHU0AEsSK1uWtSwXTsTH9RsA3mURVAtrKii1jorU91Rpw6kljcfEcKkZD6lZXJ9IFJ8WC3+gBCqjhEBeOTRNIinKmijVSEJJyYBecFc4gsSRY4tQNOGSB4x291ZZJLcQqS1iwhKr+7lRCkjEkGr5sNPqYBIJljxbznD4ReTELXBewfBqLDgykYi3Y1kmpikWRp1osUtvl2WDG88ZFOAcVd0Krk1QRSjmRkgYFWdlkjRAqgxgpGCFv6+MaBIZr5sg3tkkUUlajt0szDNSWhDMzExECqrxqQfc06Djmita+nLK2wpcZKqSRoFNxvtB7luwzUSUXkAAIcegtVsxyKDBTOSTuRwksGsGqlyyNrxZPs1TdAmj25WZ+3uVdlIUR2GJMY+WaKtRV+ASbkqyMuo9TsGSORdJKVMkcikRRRDBQuWQRiBlVjLgh79EdFdyKqZEi0zbzZEFooosSbXJGst7KCvFrVvd+MjSqDe0UGQZGlg8UZQoVGKy3irxotFeApFEmgFT22NI6EujkJBTxMKl81iZGARlsgytC5vx8WHtgCPPDS4HSShxbFthQcTkq+JT6LFCwCSTzaLjb6jVxYZvCqRSCiETTg0CrRsVZyatVSwwFEHj0zdOmkFOyIjgMBmoaM4qLVmgdudp8ipUcpV/Yh1f8k/xCsujGkYMkumGIDii6j2w4ApZCU+5Awvluuj9fPv4b7wmk1kDhQpQFGjEaB8TRfNlkLE5N4jCjSmxz13vQ6tJo0ljYMjqGVh9wRYPPP8Akegn6XS6XQZ38wppF7bqTGpYlQhxFsEchXYD7lULNX8uuGSiQoNTUajIEPFpVZgNwlUTNyD7TEEKeF58Wvuv497uul7fqJSAThgoPos5CLf8smF9cHgiFRPFHvFwkZCxw8OFDsvK4qPEgkliR7JroJJp2L5bUjxxHJctNZUeWKg5qnjEplzOVvgCPsLoxshDahlRWNyNFGiuoALtxLIUIK+WYTkhhX1dV3be5SujBpnaBwysFXTArVOuePi5xibmnOOXiLsITByxZzGHi3LYaVbtyL3gGLNiprgUKYEDHoLR+zwySs0bA7inB0jjIdqkyz3Sc+WkBxCEptjIlrA0WhSJwsrTmOPFSI002RF2wLq2VcDzUowKrxkQem6h8XA33GcWLGOeOlBoKrlU3AAGZvJgApFNySQxK0ZaATO4DFI411MZjJAQAAMpUhS7XQWlQcAcEC+3SBkYCUotBtv5AJCyOaXcZyxIRyeUBIRvsR16NIFTCKVFJjwbyQEuQGEgK+LhI5MChAFswF8UJpZc2IWRyMsmRZ1KOLQmmYO6spBbHMmi5BUM/UxUSMhfUAgyOFLahsgh8RghOQJRmUngef3JXbA/4hwGldwpRFfZE9GgFJDsYjkL9kWWp/Rpi7QaUadWdWRKaMpepLELkilCphHJRtuz/GW8roUrtKQ9O0ebBco9RIyDxJxiPH0q145AeK3aqcna4Tq6pNK1yCRmYzTVgsQLKGDrkrGzgACWjbk+ugsdbPGkoJYvKMsE+KCFqZ1IQohJ9rQK+lBPKEH2VnEkgEiOqyMY2bUR3uLJmJEBivEOqRi3UNtkkeVLTfFuLdnOaZRjCSf5brmFZmkkpQ9kAMDdj1kzNJq+4xNKZd3yaVWOUzKjAKxCrIxyBWNgA3pSyEEG+gOi7oE06ZCELHgyRx6ocE44nJo6tGcEZFvRbI4eZiasqXFqgkC4p8ZZylCABf8As4ZGwBNMGFRkUDbdVMySxAqGv5hPhJOrKqFrVQhUuECeSjEgIQACA3U/btAxQrm0jYERJnKEegzPJE6uxUYKyVXGJGNycA2XuspjZCVsMFy+LJVWYEWESCwCsZsE1ldBbK9MnkMhZMxIMkBLTlsuEJiPyfRDFFoWxfI3QHVhqIY1WHGWRgFWSMzTShwZAA6pgQ5BZIjj4lXYV74ru3I9bjyvLZcpZ1EqlcCdzzbBlxAam9iNk4Zcug9TWGOSQvMzMualTNkzeBsOfhaJyKLk1Ua4vxIun7sgNXlEqspZpwSgsEBcogcLxSzzkLN2qkrUwybiDbLhVlQxR6eUMUnABBUPk4UtEALu5VJojiwXR5xljHJlMqEECULaAkFIxcpLYuxQFgduyAyqxAHtneJ2nYSSblkVHJNJG6k4nJcIL+wPqxQHHIYHQz/cags8sbCy+okJdioaQoVNLkLD2bCoSPYN3pe3FRjUlMuKjUI7FHcCqZZBUnIek5uV6Ipuq34aKJ8pkhjkU0jpFuYyAuqWMyxVQiGvI8fcMegXcO8xSwCECTeCrwC4UO2bMSPhzifp8FVQQb8cQSGJXd47SM2xxA+JBzoCSXHADIxoR5VeDmh6FhpUjg1EYkjhUwiLxMMZLKFBl3Gcpi6HBtzEMOPE8joLT6kJqMUjhcDFY1VIMi481ZacjgM5uh6QHImug8d9SfhwoSV5UjQZJKwIcAbpuVlUkvRyVBiEaua63n5TfiUrqX0TsKcuVUJJSTLzJHnKxYlhb83yr8n22E0mhicAyLgw2Qc9PCWeMPg8ihmc+Man3dlGazZVStL2yPTGOeNC2ojUzDCN1MhjxdVjIkwVdslW4LFVfjO6D6N6XUGh1aSxpLGwZHUOpHohhYP+nU/QZn8ydHHL2vVCShhGZFJNU8fkps/7wHXA37NGIImW2zBIswIELKXVWMpGVWpILFfr9MtDuf5sajb7XOxYqAY7KoHb9otYhiADdeX29jkDrhnaphaWN1og1kPBWQkVAxV13NtYqN0DahqoFugOnhTmXJ8qBkLzwx0iEUqjLFgbx95X4gYm+lKjCJM9UvhKGAXUR7n7P6lXwQ00jKCHsrJyGxUdSajWkIUgeq2xe4ojCoVxCFoQS53ASWA+k0GJW1DrxhKHZM1JLeTV4rkwBGmYjJ1/eYm4W5ULbhLPDGDMaiAUI/hqI1cm8sGjj3SHDAJjWBJZqHkDLHfLwhGtEixaR2UsPCPIrFtttELTWVsBuBz1HoZpFlZRIyaWYkM4Z2AkQWwUqi0S7BMKa9tuCrA9C5ShFkbUwIFIjS5pFKI5BVolLGMBUAesmoov1EdBZ6LUMZFVZEJdgHQasnFRHxaiPG/FvENw1jxJ6c+rWNGlto1oIMtTKR5ZDcaWBCDI2Zr3aSBiV8AYOzzSTlL1CRWdyIZPO14sGBYBUDVbeJRsWasqILTFhmsUhbOQOrIzIWhjDXEljEMy22VkfWP8MHoCpO5KoCszuVMTMSJ8GwMalWV0BI2lshj4ksaLDc6Hl77PcpVmVZAgibLUsHRVLhSY8xl4OSxPOZOThSQtbCbtzKN0CQbRmnjkLKgypDF7y+muSQLIPjFp9OYyyiVwViaRvB1ydhiBRdgFdXc5hR4xsKIJUgVqNQ5Bt2FhZiqieRnFMpzdQ1gNKtgNSmqo49ORpT4mkMkb5KfiWjQElgqsT5ErInphRACgMx6TaZzCzYRahYm+XnBJkxNsyYZBdvccAVlfjdlL6kj0McLRQr9cchwk26Kh2XcYR5liFFYsAwBKcgL0AusjaVduOMqxxXJIZUjpI6UruOo3ssCBTPeN5kcNaLUGaUSpLEBbxYaeVlBAduRDIyqgRxae62xgRwFAiyxShoxXA0z7JAYuUCN82TwZgpAZ24Nn2SvTteqmSQSoCTsxIwgdWD8n0XFjbHJQg8gEUpYBGIZGm3ZBllGChjgmy8VxYyJyyjImsxyDnxXlHq0lljy+HZ0jZ1PyM1cPlthAzj701KwoycWbBk07bjsh07K4URSFI8jUhYhUX4mgrKQpxLfQPuTjJCXhbURRIPnkMtoCPK42Wb54CrkxBK3VMxxFqoQSdpUmpFwjzxbcjhjORchaCMQxUfNxCstCQc2T0NsxgRlOGLkBdvTSeaRlgMjS4gPflZ8rGNBgdotMWIdYwpEgYhIoEkIjcMSQ01hzt0CGYAOykNd9QTRxlwqxJgixyYYxBlG6MgF4XJhwakApXyBtLCs7iLhvbOOLgKkMQxMieJMmbHDboZf7i82AAaNHIJFDadnVpCy4pCVcuVwLhCY/JjmUyYKHUC1oCHTanSyEwyYrdyK7mFhECvAUgk4/MDZVlY5U4llkklgMgmdHEauXyK6c22KnDbADO24m21vyBXt+Ac2phVI4pV3KuNQZoETJrClQjBGjzC+RX6cmPBAd7aWWBsSGBKBEbDTtjEjAiFjIuOQEisXUsSQP4eK0TRxwwhdgMgfIKylg6xsElKmNOVYHnyNsPrIxEskkTSPGGMkkiHCnhAYu6SqDuxqoyx3MgOCxHNgdBCqwsARGc0RbpNOuXyqYHCVSCPIcW3AunFg3SadQumV4ZXBISP5KsChYZkpE7H+IkjycAjhWe4JtMJKwhzwGMXy9OeDIWXc25R5MjKTVcufYPk/UvA8ZuAo6fR8vbVbuUtiknv5bAKALyYeJroOw/lJ3ANpXg/7pyyUuCmKQsUZUJtVyV1xP8N/frddcM/LC9L3GFKRV1AkiChpLwCLKhqT1iVZcTifmXXIHXc+gxv5uTRr2uXcXJS0fjZFkOCoyHryA5/S+uNzaqKFEKTYuvhGskcTSRKQQpYLGD9AwNg3vKebUjrH53aR5O1OUBOEkbtQs4g0T7FVdk/YA9cl0OrxZCLeVeQ3xCYybZJEYKTDFKkHgEHLG7onoLfuErRuIpJKMjHK1Rg4UAoroIAqMzqgBHNgXZrEaOpJJJl1asRbCLKMsCor7xjAYkilUE45XZA6dotKWcyRNPtSLJlNDLJzIBkHlYzEKxUNStbFiQycr17qQrKQZpsUBGbSO4UksxLmrEhprPkuKoCfS9BDp3iyS2M2UokVhJt5TIzGlkMXkxZFTJATRAA8rPvb9W5cu48ZIjuBJPB8lCqwxgKq9utsMgds+FBQDonzpAV+HIRaWSZYkLsSWbnAq6zLIw5AQeSoQAzdLpI1Zwj4Eea8ScKxoLI8Xky1JkAJGBCeRxGQAzTtHIFGJZRfBMo8gPmSIjc8gBC3ktOwo5kdVs+rYLG+DR7ZSwd8WAxUSHHis/HFFLHEedMQxXau4afDcjfTySIJDSRHJEbFeN90U4kqvtiRJJiDuEip12ERO7i8qBxE6JFHbocQ5Qyq/jLuC8aGP3I4CfiV2kMecZerfcyCooKEFQBG7VGQFCliynOiR1HPpgXDhGluS0Sp7wU+SlpZVsbaufVsSwsWcp/jY5ZckWGKJ5LBWFRIoNVMh3uGAjJFXyrUp4Bnfu8ETMiCJCreRURxcDcPgZpQrjILVhgwVbuugfr9Yx1BieLEFVAEcEl+qx4koN/vEkHF+bUL0Dr4GjlSdlpSGkJMLkFQTSMCyB2CRBT9JIx9scitd3WABwI4A4KWY44gfFim2qicn6F4XG+DxyAIoxG6GWGJQArlhijhI2N2A1hz8vb9OMgQWFUoKTTKqtGyk2VjBMbMoZpFAYMNSqluSQQK8gaUEAewrGaMmy5EgIjfMYqzFmZQdSFGKSEilBBVBYvyYg+XJA6hmQqCsKwHEmUxrFY5yV5bCk+wT5KD0tDOsgWmaRy6VY0xVmkeM4Myx5hyoY+RWylAkkZBNptI5iFRC1uYFY2LE+iB8/EWu2Sp4bx8RtkkbTdpcrglqsa2HIAIy23NES2CxxFmrVTz5E9Edx07mWWZ4i75eUTohFAQkh0MYYgZRrSX5Bh+8ucvwLTItGMoS+3jsAyAKxMq4xWWjZmc0RS2AAc6DxOyhLkkmgQhsj8uOReGCSxkviZGZs2xYnhSGBJBAuoTGURuiSgKJE2xGkkbcApmuAHlJagV5Nx65n02gbJArT7kgjiLAx2qOqtiw2wApXI+mYOI6DGsoxoNQ0cgAkDqwJVIAjII0UAuyaewxjkWwjcg0aHQTaHRAod0aVmfzj3QqghxgWVonBb7FgWc1jVFr6C0SSSLmssCxGSRs5FhkEaswkqxTKS7KAFAOVEVfHkPa50ZSqhmcs29GQilHVGrOOEgmMBXJ+m+RkMrh7g0vmskjHAlWp6X70Q3w6qMsz8uSiS3ItrAEwaMTyxk6qEhWDLQiVwVLFQQwIsgscW+5uvfXmt7QJyz5K5DFrTadVUkipFJBuhiDdfoLBCyGLXKDKu4EkEZaUsni1UEDzoWU5WKyLWQCLYEi6ftaxosgBRXpVzOmcsGRiuNqVpqdfqv7UfLEHd5/DpgQxzBHJbbjtLbBicCkcMtq5bNiCWvFSfuSP25I4zMTp5CAHjVy88WIQllaghZTeBwDHgAHn6pu4wxN5gkSSK4ykbSKts25iAXQArmVJAtWtR9JQN1uj04k3IGKBsrkHiq0kmVhGdb9oHS1U+V0OQO/D3cVj1ejVDc3xMIsyylSdzaelkBGRRts3dBVKm7v6R6+W3aSGTTSSFl29TGTIXOBwZWJKsMxVg5KK5PHoD6d+Mj/AI1/16Ck/MWYp2rWsqhjsSCjVUVok5cGgbr71XPXEDq0KJiVXZbdkKwBfmCG1MZYAA5+YFRkg8nIX12b80O4LD2zUFiRmBECq5EZmrxPuhbV/LriEELuajU/SVWOSJg2JDwrGQJfozkBticSWtmAtgt3hQxoXjUMcFkHDZW2T5iPTM0lGNSbqjySDieo4ZSofdijWKc4IJMEQyKqnkvEwGTl3p7srZAKKXiM4JSXb3DKrChDIW4UAMrLNRBdQciighmvhiOpFljiIbYmWQBSVx1EiC9wbYKqtIQ6nivI/fnEGaLCOA7gj/dVyVixZlxUxO4WtsAqlkisjyOQt/3FkyEapC4a5BFvn52Yka8RFjICACC5pzRvJhVPoUoqysY0dCFAimdyUayCZmNFkjAsAUZAaOAc3kusj2VhZGVW2jmySyZYukhYspD7VxubtSKurFEB10sETBQgY4OxLKCAJBeDHaKEZLI4zbOwSFINkWaLbC0sQsCbiMhZHBcMBtwuQxjU8kgnIUG5qbUauMArS0rgFXglcvyAvOV85t9TnzSMVywWu7rqd3TlJk25ttWBiilaJQgZFJAsg2WbLxNiO1YC2CXTRBECFcWB4bF8pMARkSulyQmOSwpUgo4HOZuL5zBs4naUkqQxmwJLcs2MQVcGCSAj+E1i1XbyiSM7UEDhw9gOsio0kjMLZl5xBkUlBj7b6rvqrftjSI0gbbBOKhY5RJhj55gzqgcAMQCpu7sHgA3uOTkMAFCAuXJnDK2I4wMJ/cwBxGVEHkJwDqtVjGYdxWjCkKrtNEpWLFXVRJFifGwCSeWK4kUvU76glgBkVRzViUhSp8iXhjUqH8LSTdGNnIkg9OjijdKVhp3V3UGKXUCMMASxCvHVbhJKsTjmff09AaZJHUtIyFd1lKrLK1MMiUbbhbIvm3iyg8kFTSgvgmVFDJHGFy/aLKcCUb5Lbm2dy6aIY8DMUDZqv0OgjDNuIZH8g5Ms4jKlOAo5YXuYGR2YAowAs59LVgRkLGJZLcqxddSRjlzIGHssqFAlMCJKtqtgWs1bszuLkR2ajuaisIwjLIj4m/N6JFCxQBABPuolZIM5AxTHJWy1gR6cuUUtEFTJbXJiMbLcjEifS6R3R2EObsqxspjZgWZcF8mMVBNo8oTZnZq4BM08ErrGWjVmAk2mMctumJAUqHDcx+LFlQ/NIFFQ/QQ63uL7RBdi5NAy/GKqlmT3uAKaUZFibFCv4hF3NRHEy1IwebMJtagriyo4kaF1x8mLDLxYEivT9E6KgqraGJ2c5bDgY8k5KzhxZjMYUVVesVrpkcCFk8QuRVTjHbKbchV+cVxAbl2jx864ypQh7f28xyLS4O4EQ/bHEN5WAu6iJZjGFk3m1gChFPG7LJDKzFsRBlHvYkkBhisbsDasIzkqcTcZUVJc+pOnZDkFZnVioRWLAyyeDNLMvDAqSdsmpKBpeo40aVVk2wHLFUuMswLABSrJKQAQTTNG2GNlWIy6ADUO5yfNgzMAP/ai8qOQrOocZipDEAAedxhfvqDVRSFrzyHiAJk1u6wCscADmApZHK+/RPGBxu5JVVpM42wuRGT4eTElMmSXITPiytm4Pqgf0Uo3Uy5MzMiMqMttJHJkNsAnbQMFUABSWpz81bHiKCj0veZyFUSJnarazLkvAGKQyhVAVrSjySQQWADE+fsw3SYl0+1iuBkWMnMyIjhjpmBKAArkovlgBTFuo9ChMe3bgKZVkHxBllZWUBXCtAfQDOEpCR+lg9SDQyJybQsTFirwszWdxAxIjNszUCApCyD+EqQr17fJLFo4yWKSaqKMtvSMG3SoGKyAUxCtbDHlSK8RX0p8BH+h/wDM3/PrgGpk2p9HuWBDroCAqSjwLKxZmdmyxIKDIk8/1J+ieg5p+ejsul0xthGJ/mYgHjbbjy8bPIBPokH7dcWn7jGWRVkEJVUxeKACRiFNhyGBL3iAVNWFPBBYd9/N/SbnbxzWOogN/wBXCf8A71/n+nXOpoRTYo6rqDJE7RPEpJYMbcKzBlIQ82bIU0WNdBjNJ3bTqJSoXxIEaSwxzLL4SgMQEQqctvy55KEg49TrrNIyzxGeMCQRsrCAoPAMMKtq8TwT6J9cLWl0+lIchIZSQ0ZdiwkQgysyjGN2X6waYsxUgsatrM7Qwd2hIZ8QRJGJx5ByBd3j4rQLDksjC+CegyXaO9wQRsVmKtb7a7QZiqFsAdzxGTOxawRXoA2erA/ieKJYzGFULfgRIXSyc2RmkXJqoU9qxUj7nrUaGUgyFo7kkJawiKqgMviTGVXMbX0kWDiSLbkdeIVfZlVgCybmLsrkNIaMjBqoeifIKPG24Cjj/EccSyAMhcTtRKu22ApFgNMwwa/Q9lVLfuL0Lre/w5xkSDBFClRp4DG2JvaUMpULUkgsigSpPAXrQShjqSxgklkAVFooB4O7tTbnHD174INE0VBmieNXUbJKCNIs2WINXixAO6GspSLRtvL7LfQZNNbESWknlwjVW4QMysisgLHn5hZYiWY1at6xXCOdtDkJo542mRswohCqQJo8RQGK0mRIU+uOR49avtmjNsAiK4xZGKoUsras2JICholJUKoUYoFpK6dPhkwUSPEygpgkYDG125ODaOCysbCjxYe1QdBQp+IYA74HTxK4VAQsnjbP5jaYFHKtIxdb4ZBQ5uGPvCEhdPqGidm+lQygu4W7EnkKaMpue+bLAtfWj0eqYyZNDMdxaDrJGq2cfMBZDlkGoqvFoAPbUjIC1NBUaSMGYRRxRuVOLvGwlU0WRjlVkOyk17DO6vveneIRxzJiAuTPEzviDzRzyIxSij2SjVYskh9t7rpY2lUS4WiiN/h4suCbUsYzfqy2IFNyeOdi/ZdOc3GjDIGADHTxoSxcMCKw4WMG8iq/+LIMZ00BSYIqOgWk3CquMAynzt1p/kqNwBm+ZV2LIY49z0zPjHNbylRvDTohjKqMWDKBYBaQYgLxHGBWJuLt/fYSsi6grKRmTt6fTj2vNMI2vKbxyb2Ns8MaGyXQyCaVWXKMDbUMsT0xWNqp3ZhkFU+qJCtVsSfNXLM2Q2GJIsPURYqxKLid+69XiSAbH8ugyWp12mjjXcKSzGMB2VICFcNdG47Z/EgFrNE880T0/EeneOeiVwiWPJhAHkUsiFGKqbxrOsq8gOAbNsIWxWVllSIC2ZTGKR4wlCUy+K5EuMmThQavx6kj19yvaEajNVoylxkqynKQAUTtEge7o8tgxAZn+39LuBPJ4lqs9PpuI7JdiwQuTkzPSYE5+xWRYfxLpnBEwlLsPLDTadXANu5U4mlzqhlwCfdV1qp9RIJwMZUxLsVQqrB42X0rY2pQxjE2BaALRc9DTSuGoLLbUJDKY1kYn3kCwxjxV14xVQFrGvEKTQd8gMOG+AHQKSdGCY6BAQENthWjeZaonyay1AAWf8Sx7WwZzt5SAAQgAI3ABpuRSk2Ddy3z1fTdvYRorszNG0OwMWL0rlMSE8FZVLkKfYLAioxiZ3CXFDIxkUlVCEq+nB8qWEbQU+2yLYt7UE+lAVs/d8VYiaFXW2wVpliqJmxZUScARvGvKgHlh9weq6HvsdFlnVyJTatLJECmJ8yJmazkq+NEn0WYF+rrRakqywedqgUWrVwSaxlUjccsVKsLPiDXNO+KnWMkwIclVIyGRwyY4hZRMAWULkfMtiFkY0FJIZfWxM+y5jCBZ4m5iXe+YQAssg8jWIYZBcg4Nfp9R9cBn0SKjFNNMjSq5cgx0CwZPOpc/wDEa2INZKACaHXZv7Jk/wC8H/z6Co/NUA9uZCSM5tOoIIUg7yG8iCBVXdH+nXLV06SRKZLhjaMMSJogpe2JLFVshlIkNqB5NwOC3S/zS1RWLSRhS2epUkcVUatIbLevpBv7V1zg90VomVnKhailCRRpJUY5Y2xAMjhBRDeLH3dgJ9xAxURjENHYGPKsCz0VWgbJA/zPPJDu3Ppi0jyx8VgPkgsUODccHIEqwBoHxoD2SHLrGbItNZOPkV5Y2OFKICWJIoCheI5HiCtLp5F3Hd0USYWDHR3F8FDA3RMRDWmJJH3wJYDtI8dAt4pTBSYyz0ilWY54kn94fqrJwOWIfwgMeKORlQAWMZYFG5cEBd3FwwUKFNUcLyWCHVMySxuyFnL+XkoFgNkipIBVEgMDy12RiOo+2SzMyrEQrsUcFo1bnALkFxPCq9esQ1HGioIXsJQGmSd8lYZY2gETKRjXNss2ONXwo4o2LpdVUoOzISJlZ2wCN9n5PjlXK2CayA/n1XT6g5cMHXE+BHClnUknBFBwA4JYGxd0SGWqkhlGYlEbEiUMUARpIRySiKoflxwBRKYNlSHoLP4aIxl4l27WxKIXOSmlYhVBcKGJO39RAI8S2IIbRklswSKANrZ4TNV8gCXNADEgAAcBgD1TPoX23gO2xDOubCVW8jQLP+7ix5oA4oR6KkQicb8Qd3JLUGR8DlQwbHEk+j4qp4snhsGC21uO8WJkZHpEtMnRo/I3mRwC+ICgmwp/3eok7PAQIzuNuOWU7TYFZJbxQWwQLiFHo3ZA5voCaFBIp3UV6MhGNEZWUUhYgMuD794j1S3Yw6By8e1K5NRvGDACVVqHmAAhJlR3s3xf62AFeKMKwkJYsv8AhxEg3IFEZQoakbcI+wyABBoA2Go0QYllMbEGx8pmH1IQx8mDnJSoNeIkZrBADiHVtgSjqYVRGpvKzYCJknkSXqO7AI+3kV6rYpHYxgt9EkhSyxYmE4FS3lfiXPv0STZAPQaKftkQKhUfECQSYQsjEhlU1aJz9BsgVtv9V5CI6KIBMKDeRaNVwctmCqCT1+6V+6lmAOIs9V2kkZ5hUxGBV2I3FcLWVsaoi2Zb9eLceKg22m1BZXLlRlbBXVwFSrFFE+rh3oLZLgZDyZwbJ2YRDMxtLk2IjiUKq+iAQE4U4m+CDZBUexBH23TGXCkIsB1XTFbPnbWFIYnKqIu4+Dx4zR6yYVczNkyZVRshlYWqxFVJPtf1umokdM/tLlM9SS0hEYAGC1i5LWkX1cmiLP2yILUAsvbUcrjEuNG1kixUkkMtCIPXizKeB/4HtT03U9uWJgpQqFVAUaMM6A4m7vFiCpyBAJyfkE9TaGQFWTclzIo8xjnELnlgHKWou75F/p1DoJkj3GfUZALYe83IU2hOcJyYtbXeLcGxdAI9doIjTCvInHcCOtlW8jGqsbLBFHnw0gIN4grZhwaF7lHDbaxcIlKVKq4oXWOHta9W1dO1mqdci20uMngWVFoMWJLeNt4KXyYjhW8RjYhldhUhlWw5W2jIJeSjQcc8g/TZAB4P0gA59HpxIXiXT+LuVc6PHEKSVyYgUwZwM8fSoeeT15pu0qExiC5KULYwFoGonJSAxOOQxJ+4BWlDmgBppImkj3IhGuJZ0L8FlAUBY8T7A8KC4MBySQCdHqZpI3AeM2lqqrKGUIv6q4pwBy4P1ED9R0EHeBGkchEsSlYGvLTsBIPPFAS4ZSdtjTerPsjkT+/Or/2fV/8AEk/5de91jVoJYmkjKrFM7NtPk0kYW7c8g57YHP63ZPlvP7vTfqn/AJj/AMugK/OVQX0CsTWczYhQ+RWPgYHg8E/0s9Y/V6Zg1qkjM8zAsI0T5jZZL8x8QM1Xk3kOCGUkNt/zf04Y6FsnUiWRQUyJGURNgRgtl4iiKq/Y65poOzaUu2KrIAokPG3kR9Ua5IuOTjgWaAPIGGYW2lYyy4iRsRTU3zQzK6I7WxbNjTLyW5dmFUWHj9sIzNEM4cOVKBSK8T4yWsjMCAp4CobWypFDDHCJYwsUYjDKjM7BiCVACku2V0pQFeAWHBKjozViNFASKJkZnwRWiX7KcuW+7qnlX+GAR6HQanR6ePUF0QERNQkXBCgZB5lRmSv2Ug84lD7J6ZqYpHSirExPYCpE3oWoxi4VVc2bFnACiGF5mLEkusao6uEOGMbxk/SAWZD6YDg0QeLsjoTT6FfmrJEpyKr4yJGWFLaBt6jcgXxPFZV6JUNDrtXcqsEJeRKzE4GSF8z4JPjQzsHHlnB+x6jm1aTEsi6lXtZG8ihKxWDWDX4ZLGSAyhkYkWSzU+o1JR9tkjohsAZ1ALZK4upKI3mDX7P6cPT+zTwyRyAwojKjkGOZKUIXJZm30sfMoGjfJ8j0FoncAkru8s+KkGRzLIjUqFRku3xyQCzc0fZZqIKdxqhIzBzJUnzmI2VtsRWJ8vFSWW6uylgkuPR6oLW2SYqdEpeHVrL4nUECQWSSLIoj0elBqJllQX40qAN5MbAGdHUgC5hECeRmwN3fQQQa4gVLLIrM4QqNRIseBWwwXAqGO3WPHr9av3R64m0LzvmC5ydrcvGFthEoDgR42Rzx9QqgZNpZVkVpA65eIAXgWGXKxM/y1F8ke8PtZ6IgZnfyEa2LbCNed0h3v5lsrEcjGzit3YJAT+1LdBLJKSzZRCSQtRsOfKQZHAj1zasRTWKIOpLSFonAiClTtySlggxO2WSRTS/VxbARc1bAuhWZ2dyykFJcSWJizUqoBwdz6TAm2BJkXkMo6FGtljIVSUjAtA9BlBKqq8T0VW0Bok2sdCwOgfqe4JagyEADNwC2bnFV45JcGLAHMkf0IWhY9VHT4u0cb4vI5mdGUBzaON6sg8kxCxgLZ+/ROn7vqna2IWs03Ar44uwJkbBzWUkb1wOFIFGwJNF32VpnbdZCojVnxZnBv26o0l0XADEVmSaHPQOXuUTwrOSKxya5rtLNq4M1sxJdfmZck3YpgxdTEcvn5l1VwonVg1O1uuFAN7U+moEfehYQ69JEyV3LOGkorJI2TAyKoVIWEiqxTgWgWyCcV6En1hEjBldotsjlJsmCEMqqXgs1mzYADFVYkUvQPdtQVkXDlmyZjMBiUTFfNvKMg84gCgLA5xMDlyAWGrCRqgYZsoslb8QASgoE230jhgMWNSO6qXl53FBLHESo7KlmtxoPYA2gSq018jjp+n1cZZFfaK7gjL5szlUByG2YsqKAxGvHzYkFL6C21SiSNanmYFgbXUP9KEuJDhGQzZslcUtg8Er07UdrkkSRLkxuwubKC8jBWGDpYJjBfKlDByKF2aPTz6eaYFoY1V7ZGd1NEg4/LH2ZJFFeg3JN9eaiSIJ5adJBm5TyjssAGxACsR4xcEf94/s8ALNtHJHCfmOITyGV5eVZFtlJABUAVeXkE9kEAent0rU0bTPIjBkp5XCtySGxXkqpHBGflwbbqt+IiKsyhGJjjyYmgWkUYE5spGIdSI1JoLjmarpmreLGLGKPIiOnaSMrlQJUqzihgHQjj35E82Du7aYfDyiWZ/GNyiSykfut4JYF/sx+vOI44y6h/ben/j/+lv8Al1yTVsJYZduJiJI1Knfj9tGVCsLtv3WxPkDQrheif72D/ZdV/wAL/wDvQdE/OWKN20UcrEIN+QqMbbBAAPmGhy9X/P8AnY59q+MhupMzuGDRxYE2pPjhNiWFYhiGPDHyxFbH86NSfitLGkhR/htRQJCg5lAFBrkkqeOfQFc9YUOqyB2ETlC5jc7mQJkPlUU1YBQwBBUUYjVWQBq6qcBnVJkQyYAjMAZu1lSRYU5AH2eQRR9y9v1UzxiE7pkDMtszYVwcigUHNWkQklgCHNAWCsR0Swy00CoGZSxVJmY1yzBvVgnkYgAN7sMTYaPCNVkSSJf2pp6kCgBZBaFQxH+ISRYDt/ElAyWB1L7Uc6uACzCaRg7mi0gUgxqTZ8CCRia+1w6mKSQRLGsiZB1JMmAJCFbFFlQLQUsBZCNVEqx9i0AVYkdcg7AM0UaZYucGD1F7RowzZWAsmI9dST9xmVYnVpWNutOsYsbZuQ5R2VwDNXvHkixRAN0kckjKsxVy+PDK1cRhwwcqAchwgBssSCoJdmYvsgsYyrZ6pXXxo4/sg+RD0EXEUpNc2BW1cyz0yPZQYC9PG0gDVTK8dlNshhfAINVkR0Vqe5sUtZWjlRmYJJJCMXphwqIFavEXziKBBBx6CHRhZIpHAiLhFoIilKCBExjcK5O25KqWolxyaYkjRqI8CZGaQguwjiQsjlWBBQoqMBuYn9Q3rjl0+vlqLMI10FKSHgKhIFwSryaUYqFWhVV5COTTxHKVy7LEQ7mOeUgkBAHYr9TYMVysHEkAEFMQP1GLzq0ciRAo2CrEpQHNC1Ar/ChJW2NpZvGuitHK0ShAQ+UjMl6b0rEqUa7FsRw1t65DKcBmlLpKsrkLgjDIvOHYXlgXMoOJW34FUko4q+iYtSdpiGMuDsjYtKqqQoyjJzZeApkyDV5EUtAAJ9HGjQ5ySTMVgc22mQYhLImvgragXRf9pdj7yCJgVjeeQliC7NpUU+Ntzld07EhQVbwam/hB7tpACBSNGQWYussrEKcyxpgMQMpCwBIr/eJ6S6WORVkkSA+FSft2lLY5GiSciVVuT+gPs8ATJp1xwdzkI6i+QihTWRWUKhLEEIy2VsM3quZ5oSsAWg+IQE7CRi0GPj5k+SKjeWK4uxGIPhB8LGZ0QDTlipLGONg6Mpj8qe2UkIPZIAYjgk2ZBLpknLbcCAXuF9ysnXEgrWVszYFbrJL9g9B52iaR1cy+FrjNJJE3J4Y4ABFKkhjyW9AURyojvKSFBSkqgSxYV4fd0XHyLViaavIg9OkgyV/h4YCHYhJNrJlTkE3iCOL5sm3cEMDfXug1dgLJYemsxxyrn4q0jgwhUH1p7HFstEt0AzzTlVZUxOVPjMzDIeymRBYY/YZGzV40A11aIruK73txRn4p0ctwqlQKUEAiwQAQouucjY9jJDGwZHWnktiBzDirZIQbUZesiIyQ1+hdLrUZIowuayqeBpysIYxBgItuOOvILzySLH9AauKFzOyIyEytnqeT40CAguzIAv6Yub3MgFJnjSK1XYVy5+rVPTKQsgLYRAEZyMaNnkc8kmTW6sqTKkskjF5AFWMOafwAIaPFsWp7fIUQoILm634oABUm1DOrG8kiCp9K+cbKQSTp2A5NAAei3QWcml022ylo222bMiYqzryHKm/Qcswy98Cr56ZAI4rl4ClSQF1W4pIAZjJuIjOcF/kbLDggHqhTuzbkT6icyYUXDSRBXBUFlQigHO4wzDE0bJAZetN+ENPqu4EQmWRUMbiR80ZkxySwyclixWiG/de7BI6AGLs8mtkMGjKyhgqtMGYpEjZBjnljYXGo15OQJ4HXVf7jwfxyf69X3au2xaeJYYUCIooAf/cn7k+yTyei+g4f+a24/eLSGZtvSxi4w5stKSpOHJUM30izYJo1xS6PQWhUdvycErEXjkrny5EiuWYMrJZBFEHgfSZ+Y0ofvuoR1Q1DDiZJAiBRixBzBXlm4sjkDmyOq+BBFtJJi8hMQDLE7CMeDmlQN5ZoVKqCCeeA4PQHyxCOWKI7cKw022BHHkzBVyFAMvJDG8iVQ/UB1Vp21WmKJPni+JBZHKh1jrANMOCcjYH7oBql6sLkILbpVCas6d0vgyhDZLNyhFlB9iCDjl5pJXxiVlFISFLsEapEYhMQ1H2asj9mB7oyBX6uPUTDItrJitkNG7SAllYcYSs22VkCmgCVHumJBWq7dJNgK1TOijEkuRYDBXDRMwNluKLMQ7e+SY1pUJaGIhsfFmjLKQvLEvSMnIJIcgW5YIC1SzaNQhhMcEI8jzU6RgbjF2xBQcAUTwSQOAc1D3SaZMvFZkPAOeqlGa8g2AB+8sQFgKbIonDqaHVoUkRH05GTqS+qeQZSLishyJQkmP7stDnxDGxtG6BaadVC5BUEcjCyiBaRmA4CSjhq8SCfEXLL3ZpArIsuMhpkaDbFDigdxlQgsXxJU1blgrhkDwRwylG2dOhCkyLIEkFAEMM3HpQLJDiir/Ti1GL24xvJt6dW5KsY9DHXjIHIYMDVKvAC42U5BWuq6XVyMjLssWLsizh4VY5EUWUxhr+Z64Is8ii3QtypDIg0zHwZFOSfLAbbFkL5NulRjYJLc30BWy7oyTK2NH1pVWTIrhjky8XmqhifLE+iT0dpO1SLDulpBIxsFolQLbtaLCCpIaRQxBA5FgmyWrTLIWDHSCsj9WohBUlaACM1geJABIHsD0APdI00Wax4I0eZVv2hKxgqTW7nZCYlWAPKrVgAhYaalCo00ggOGW7HGQEGCKwyiBISUxURZGXrnMSspjzynRBIVJIiQKXDAWBtKFd+W9XYsfoaj4uWJkbMKFFJaFGoKwJNMwUtJaBSSLYEAiypx7nqAH3HUO7Kj4wzUAFDFFJQsWyABUAmmYkirAQ6JYgof42TAm7zXMnARqSTFmPlfdio8gRwbJejhjL5NqBIq4GNTqUkI2kDgDIYmj6Uk/St2cR1BJq5FxwlkJCNi3wzgESkZcBi/AjHgQttRv7COPvRPm2qkpCZANqUkgcKtugUMQhBY+CuCciDSA3ShdpVSZB4D6njUKRkUZVBGL7pBLqVPLNktX07UduQMcJoSpC07TJGPqZ3tljC5h9slhS1JV8r059YzQmRtRqN4KWQr4LbEi18RZK5eyCCLI+3Q2t1RVWjG+UY+slr6cDGSFZWIa29+8B7KqQK00ELZRLqoxDic1LivJQMQ+yWYmIgWHY8mrNgCh40AmaUOI51kzEqsxo5hcRS7nsGvK1yIUY1baGKcoCkLxMspRg08WDIGJC0VsoCwBIAJ/Qm7hYtJHGMFAjZgDJqYnazeT5oCDbEnLIX5WTlTBDKdMzPnuFQruF3HVoyWQEfx5VR2+bMbHgi+lqWgCrHnKgCkMX1b4UCqglcs6xqitKUb9PaVEpWV5ll/aBiWbFGW8CVjCMKtCzMALcnI0pM7F+HZtaVWON8Mhk5kkEKUBm/IUuzgBMQPaqTYvELDSdmmaVEiVpJZBuSZSTLRPiTKxnzUWtMtZNgByRR6r+F+yLo9NHAGzKgZyEUXauWP+lD3QAH268/DfY10kO2GzYsWdyACxJJ9D0BdAfoPubJtugXS6XS6Dg/5oaaZO9u6cK2nic4hTlixrIMQCflMbsGkH9DnYtLMsYMcaY/Dh8mjxYKkZuQYuB42Ey5ZgGvIUDq/wA2pIm7ox8WeLTQriUZvIyOyjhgB9SGuScgo9kHOQarSgMTo4ggFEbDvTDHjmnVgA3mwF+rHNBPPIscKg5ApuGQLqJ47UXbL9XkSsYtiRch8VDBlmm7kqIoUpkCXI+KaqOVK0bIq1iQ5N8ZKSfpHUEE6ps1G6TJm0Tpp3DNyQMkIo8MD9JJxXmhRA1s77jtUgyYSZKskbRggZeKLagn0xABZWNkqCQPbVJRjEwVSoXDZidmFWVEfPlRosKHiDxR6edS0TsqVIgG4HGmiIOADirPCl1Ab2eaNZ2KyXWr5SDUahULBct6SVVQjyL4LTWaJBNjE16Xp8EkWUYiMobgmiCCwHKcR/SFQEjkUh8cQB0B2m080Sm8gljzaLncoHZLK5ZjSA8/urXHHRTTTs1uPFn3lbcmUA0qFQI7VSChOJON5Ak1QpJ4YliQLDGzFywGaJiHtjbLCFohaxLekFCi+XuhZRFGY0hLFQSGMLBQtEAAFKLGQC7X9mxFnNuguC8LowwAwcqY99w5H0CXMxqqlmdWz2z41wLtYtVqVlXmTTboxjbCTjGw8jW0IIdXXKsgQoJGTKpUTR961AZkS2VMmXH7FEYgkLKv70YYxhQoLcgWB0dp4NUrMELRqDbpDKyoKDFgEeYr7U8/pXslsgiHcKkG2VavAyUrMC5sUiQ1koVvMkk73Js10n7gHTJA6e5MBFCtM4yqnjAoSkiyW/SycqBTTu0xSR5ubps9shJFLBlzoO426Js8AHnEhWaWExNJOs7WoDBiyyzRBuGBxicocE4ZfWI+3QGQaViAfmxJRlo6SGTFW5uy25eTHkNlzxVdN00MhlSMSEBGEa1ElKaoghmIYYp9Ir2rAWCVB02j06vGEMrF1oOYlkIFAgj/ALKxJB4yQkgLwaPUPwbQhU22tCSRJHmB4eMZIiojMqP0yKsaoUFzpu2tG80e4lgnyKpyWIqwzs6jIOvCgePo8keRF2ksGPNTI3zUYN8wlAtJIpojhVACgm+AOPNJqHdsUCqsKllwjNoGILHIilqm8rAOP3MYIZB3pwrRkL9QbHlkjTbClUBkBP7No6HsqG9EdAbrDL8RIx2yUzpV3IkaQlfLh3NDK+Sp4/SwzdbKWkAKgpblGMrhRaZex7PifasCCKogg1mq1zu8bqg06KGKsjt4BMgSQdQBWIYegWB9EuOm6Du0hZsaWwsilJwX8HIZQzTnMYsfFrNM5AFksFjqu72rKzEhmXw31JRfMNmzfR5IoOLCs7LAgESQfiFo2UMsbQ+iypFibXIqmVlyXBCjyNYt5mx0b2v8Odz1VZad4jJiW3FeOBF8SSU3srNsuCgAhBaiyeum/hz8vtHpHEi7kjiv2jkoCDwVj+gYgKq8cBF+4shn/wAMfl60oSXuPITiOBTiCLvKevqJFDAmhTXlka6TFGqqFUBVAoACgAPsAPt0/pdAul0ul0C6XS6XQfOekGo1Zaflp9WeAqtbMxxABVbSJVB8ixOPNgjy6xofy10kcZjykKujJKBgquGHPiq+NexjVUOeOpPwPoYo9T3HbjRK1AUYqFoGNGoUPWRJr9ST1sOgx6flvoVDBd5AwCkJKyigCP3arhmuvdnp2m/LrQoCFEnqgdw5D3yrfUDbMffJYk2etd0ugx+s/LnSScl9Qrc+Qk5GRs1kpANgGwLB9EdMf8tNCzK0hndgCLMzAnL3eFe//wACqodbPpdBndb+CdDKFVo2AUsRhNJH9VXZRxd19+iYfwto1VV2Q2PouWdr/Us5JJv7kk9XPS6DKH8u+355lJTZYlTqJShyJLKVL0VJJJX0bN2DXR0n4N7awAOi0tD18hBX9KH8hz/Lq96XQZ8fgftYFfA6X/gJ/wAumyfgXtZFHQ6b/KFAf9QL60XS6DP6f8EdsQELodNR93Erf+oHp39y+2VXwOlq7/YR/wDT1fdLoKvT/hzRJG0aaWBY2rJBEgVqNjIVRom+eh5fwd25vq0OlP8A8CP/AKerzpdBQf3I7Z/sGl/4Cf8AT0+L8HduVlZdFpgykFSIUsEGwRxxzz1edLoF0ul0ugXS6XS6BdLpdLoF0ul0ug//2Q=="/>
          <p:cNvSpPr>
            <a:spLocks noChangeAspect="1" noChangeArrowheads="1"/>
          </p:cNvSpPr>
          <p:nvPr/>
        </p:nvSpPr>
        <p:spPr bwMode="auto">
          <a:xfrm>
            <a:off x="155575" y="-1790700"/>
            <a:ext cx="30194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xITERQTExQWFhUXGBwYGBgYFx4aGhweHB4iICEbHBwYHyohIh8oGxsgIT0hJikrLjowGx80RDMsOCgtLisBCgoKBQUFDgUFDisZExkrKysrKysrKysrKysrKysrKysrKysrKysrKysrKysrKysrKysrKysrKysrKysrKysrK//AABEIAPoAyQMBIgACEQEDEQH/xAAcAAABBQEBAQAAAAAAAAAAAAAEAAIDBQYHAQj/xABDEAACAgEDBAAEAwUFBQUJAAABAgMREgQTIQAFIjEUIzJBBgdRM0JSYXEVFkOBkVRik9HSJFNykrI0goOhorHBwuH/xAAUAQEAAAAAAAAAAAAAAAAAAAAA/8QAFBEBAAAAAAAAAAAAAAAAAAAAAP/aAAwDAQACEQMRAD8A7j0ul0ugXS6XS6BdLpdLoF0ul0ugXS6XUOr1UcSNJK6xootndgqgfqSeB0E3S6wx/M/TPM0Olhn1LKLzQIsJ8lQ1JI62AzqLAI8hV9UGu/NTWlcoe30rR7ivJLwq0Kdgo5Uk8UeRXPPAdY6oe8fjPt+mLLNqYw6kAxqc5LNUNtLf7j7dcd1/4j1WpBOq1D7YYCRAVSDxWS42xGLWQrlCxJUNwBXVKe2CM38PGE+hyMm4zOZxAYFgnHgOCWblVGIdU7r+bUCBWh000qMAc3qFaOR43PI/Qear1z66zer/ADW7k17MGk5BdTk0gxtxyS6UQYmF19vQBHWTl7TpyGeOMxRmMbbAE5HIG/ZcMS1+gAFTyUAqw/edBpYUjfZTCVsqJzxxYZjchIOKjjBWLeDcC76A8/jHvFsW7iTZ8SqRc5XgKCUM6Pomhz5dC6j8Qd3nOD6tiq1Z3HhvKithUQm/sCp+hvVnIGXs44Q6cRnUMzIZDGgUKj2mVeOJJPkASUUcj6R5dAjamo1UZAEgSIB4nInlseVqw3BxkrkV0F52T8R9304+XNwrAbbzGQX6VQJcqDNY4IFg/SBfXaPy7/F39o6bN0CTJQlVbxthYZb5xYci/wDUiieAz6VlmkZ9OmMSAMoVFBcSAqSp8WdlU8eV3jRsXbfhDuGo7XrBNHCHikURMizqyuFr5ocmk9BhfiwY4nAggPpPpdUf4O/Esev0wnRSnkVZGILKRRo4n9CD/n1edAul0ul0C6XS6XQLpdLpdAul0ul0C6XS6H1+uihjaWV1RFq2Y0OTQH9SSAB9yQOgI6re79+02mFzzJHfoE2x+/io8jwPsOuedy/MXVajL4OIQwiQRtO9PLRIBZY6wjoluXLfSfG+OsZN2iFp31AfUSTFsDK0gdhS+UkivB4UaQLlXi6kqByG67h+aDTM0WhiI4NTTo+P2xIRBdNkKLsn1DjrA940GplybWM878G2MjLwLYJGiUhxJ4KqQMKztlBvwbxLGFnJQ7RGMAtliVGzjDmntY7+lq4sOzZdAdv0O7txjUSOSKZVwtQRtszIMiaWMgkrl8xQWP0uA8GklzgxYFizhrMwybEMAVaMENggAyvgDlqs2saxxSElA24C0d7yDIufIsV28yKbimUl+Qx6D7loWiQbkkyuGUrIyKqhatgPlAhqs8MaAJPAYkiPUECONNUZKhdSrSwko4QOzpxbJulgsZwvGiQB0E8/wTPjHCxatsxxpNRDEMMZGUYuXXEuf3suRYkUGbTQU7R8xq+TFTMoWKiQWG5kWKZ2qgEGMZL9updbroIWQx6xfCWM5rNFKQxOMkgIXImyZDVX5fZjVfqtDpioWTuErGjjuui5K4AytgzYsjMRd0P68h5L2iFVz8nO27yMDIFdbQOaL2rJeJU2OOfYUCR6PTbmW2zxIJDtXMrEqJaAqMYZM0RoGwL93zfTdukZGMeskkhaNw71EowyyYGTA4C1u/QIq+b6phq1Dy1rnZr3FbKPyIjyKscWBJKBABYHiKJlxARaaFdM7/DB1STEbvzQBGFfcBwHvIDk2OfsPUmnkVyY4zMEzcz2ZSHZnQllRIjT2EOLE8LVgkHqbU6cLqIYxqiDarbRowcBbLqEYZKz5VmwH8+Aeh9askZzTVOhLAuzRY/UubEF2zIBCLt+gzfY1YPlYxpIBPOrvCXcea3jGQXxKlvqGIshQfuOD0pZo4sY3LNZoRrGKqiSzFo2GK5EEA8UDiAaQruck0Sk/GpaRMg+SArlsZayaQoXYuAeeFNgGz1Do4p5QzJqYQVjEjs60/K4uiqGsjBasgZgk/YUGz/K3Vww9zlRJ9SVnDLUyMEkkQsbDMBThEqqHBI+3XZ+vmg6owavTtLLHgmp3/h0hAYbTknEszN5k2LY2Sf4R19KxuGAYGwRYP8AI9A7pdLpdAul0ul0C6XS6XQLpdLrB/iv8wo4i0MBLPwokVM1zLYMBXBwJsk8XwAxyChe/iv8WafQqNw5SsDtxL9TV9zfCoPu7Uo/XrlPce/6nWSFpGhcK37NXuFFo0Ta0y3dy2A4sAhSUIevZwyvGdR8RLIseoLrISDdLJmmLuMuFI/dC0oKlB7LrdOXkcy6hQkhkJZ9TmkZxcoecVtQVDXVtF+pJD1prWbMRKUWOwiRKuErYgF5NOxU5USMlchOBa0I9QxmSbCMftOWhceIcPHtMRGSVo2ShvyW+Sllx6y8ISsnCLI2UWofkqwRo1ZiSMgRlitKjUSWC9QL3FnhhYvOizJHErwyT0ZLNMMvENa0AG5xs48WE/eHCMZIoNnUNiURFZyKIasREMmCwsCCAQC6kChTNXpRs5HTlcWEcbEgodx4WRiFiJ9oiZGyTlZPU3enVwi4NIQZJEozO9iFZVJ3CON2lAxBwZAcTY6B7zrWVzKmokeMtFfz5qK8ockBywYyAGMU4pPCiT0Hug0Q+IVr3JJldcBqVLowQWPJNy8HLWCAM29XRse+dxfYAZhI8KpDIj4l2KE/4apkMle6a6C8fr1WopVi4mlxMciWriZGp8lNpNkZAjstE5UwbmnAii1MKnJ5TBIgiDINwurqXjJBjXkjEeSk3gfpBtgO1GqqOaYmNJ0NEWu2CMVMcaCMqQQHXyBAbEg8AGs10khtWMXzz9RQ4MyJJHKxZEVbaZkPDCjFHxWJNl3ycTQyxhDvOgJVWbUhGZSTkF+6or09YhwGvg4s7lBCFUqpkuZ8UWR42CKzsOASPa1tsLG5+vQZ3WowUvk1C2zWR4yDIksuBDqTkpgHJXLxi5oL1Z6PUKJR81Vpg6yB2wLuVRyVeMqhDtHbhQDXshCBP2yRlzqPUo22Y6/Y/VjXHxFk8gGuQFUge6h7n3B5JrRMZDQRTKjqMWRCTnKrRZIkZClTyB+nQErq2CrqFhaSKTBEJdSoLgCnOzlicgpsmifswB6q9BuFg0cLsrp4rE64Yqh5lWOHPc+Ya/eNDgiurHVaIqArQm9144mUoiZbDhUMUckjFmZBTLRxoXRA6b3CdUSMxZRzExq2LTbghdWwWwfFi0YUKCTbHx48gpINVGKkUIwwMVySKyG2+5eJUEoAUW1oQBYIY0VPpJdI1OkeBd2ZpHNVzlFHnGXJBoE+Rb2KBboltaWi31XUq4OavNI0ixIzRWKaQMyBVagAxJ4r106KRw22YdTKODtySMzfdZy6FgZDkxbcjGJDMDxY6Cr0WhMkbohjUJHJYi1BqYqgPAZWDEK0lqlXl9gOvoz8KdxTUaLTzJeLxLwfYIFEH+YII/y64BCgUfERQs8sbMMA0ilVMcnj6UCn8AEZrCMADyOuq/k7rL08+nbLchmZmLHIssvkJC2RyyYOffBBH26DoHS6XS6BdLpdLoF013ABJIAAsk8AAfc9O645+Lvxo080ybRk0kBcPHu4CUKxQucRbAOCNvyUrbEWBiF/+KPx0jo8elmwFH5tCnOLEKrMeFLKFzCtfkBRxbrmyadRM5YJihaOOqCOWq3ouHKJljagmgRRJpfe2SKxS9OhO2yrvSxqrvJTAkGmOIKixkakbybkt5FoZxFlsxYNGMZXCMi2707OoJ4eWJ75XEcgKQABcumwbU1NiVY8AGzirPE+d2qlkxUYscmbkjrxtdSyKZo2AcEI1LIAFUnnc2wcifGj9Q5IBtutj+GDrLHCsGckaHIkISWyxbbshQTiVxIwP08la7Wa8rFJK6xhxIIXqeQS3iSajwxx8OWXgla5HQHa3umpMimwrM+LM8oZSwLP4oovG19MfpkIAX9ybU9/KaV1RoaUSKY847RgpSnyoO/hkMQQVBWxwS3WcxKqxaaHN81ZdSUYjFgzK0yMwDZ2QAreDUWyanMF3leOSMhW8W+MYlg0wJVmEWbjzjjoMbBLHk8Ap9QzKHMYMjOjs/xEIUNcahduQKxUxxxm1Y8uQeQR1Y63X6XKpZwwV48VZkKsqnkrugk+LMpBYGi1Bz9Vb24WY0MilZY/EiXEOGVwiqpiAjIVshwQoROABXUXctJqFld2Ux5NzhcpVtQgChSijiNldiAeV2gbBDdAbpu9ETLLEdwJHTCHaDK6sRZMprgF0sAWJBQIUHqkn7iXVpGmEgqRwghiVCXsSMWaQsSCWHmOQVbyyxOgOj1CtNIZgseaxnKEWapkX3kAWmRSRXAJ5NEVkPbSmlkmR43QSkCPYgfJUZWY5AklXqyinAgGhjjQMXRwl33GWFGeQs7Rx7TsqSraBEZguRvFqxUkWSOR218qsjqjSq0ZzciNMC5RnpNsEgHm6U+ZqsSeje85RzTpPNEt5vuLC0rW7ruxhaKAFpMNxixxYirkbp2vXUad3+fHKMMIxKJJBI5OJCfNIVqYN4lRTnxAHQQB/mRyCSeMOZJDlDHea4BcCY7BCMzVRJEYAvIMB42L7kYmlGUjEuBtoVEa7bKMWZWaZGWwRWIsPRUWXck1cpVpZkUK521ERVfMFn9SWV8RXkTchBA4HUXctFKsAWWdFYxtNkkcmXqR2GZnHpVKhQK5Wluj0Az6pVlYRaiTYyJiXEBlfcG85uMWoVmGAt8nQhOKEer7iRIlzOKUAo5QRhlaI45ICorwcAnhohyS/EOk7BNDtTwyRF45o1xZpcXeTFrNSHMIzKBgBkEa7oBjRpJGl3BqAcWkctgwirbRTmyygs1xQ+B4LZWGANBVwRgJ4u6l6BOLIEJQjmLTwOCAzFqJUkCsaAYk6nUglZpd6RWVc42QqTGygABhCpOMzlQl41S5Uwbo/ufapRFNq99dyMvK5GRUyUylFDzFfEnH6WNqRwAAYV10uCan4iHEtCzIsZYxB3SQABnYgB1ZcbH0cckdABoNGyhpoZpgTGC6nT/vljWGS44rbO2Nk3iC2ZYbH8oYmh7mUUSCN9M/DRqgJWRcWOCgElBeJBrNvI211k4kjd3nZQ9SZSbJVYwCzlVHkGvZemIN2wvyAIfZ++ropkmR0BDMcYi7iUJla2pCNmHdrbLF1SqB6D6M6XQ/btYs0UcyXjIiuAeCAwuiP159dEdAul0ul0DJh4t/Q9fNHYZsoUVppAtN8oSIi4Xb+DLRLL5ckfUp+qifpDup+RL9vlv/AOk9cJ0pnZTIqYF6pcHK/QFAUNDxioVRiKyjPIs9AG2p05kTdmmnJ5pmcqHGBWsQgCgrVo98KSGHKwT9x0rUKeP5jRARb2THBRgcgebAFCzTqCOSotpGljIVrORwAEj5MwJCcbIC2/lQAFIOfpUsX4h5VDs+4YwW3XfFfNc4zhl4EMvzWo8N/wC8FN8dHk8TLKWtiyt8QpeI5FlILFgWRmORKrbC6Ut17L3FZYFVxO8hwd8A9ta4u6qSAZFsg2aNkc81a6fSOyFaJpyshD3nkiI7kmRTkQHOB5zcMTyG6B0mhlgIdpIrVrPDSKwUhmYbkot8gUFlbB+w5UHTdxj+HVNOsuTuJZQTKVO2ylhkfHJ2ZAWJbgICxtOhj3dptUzRadieRgELlFJAbFFZVRs8BRHtySSWIFjGYwY1YGTDgEKisKVQfrnpqbnE2CWsUauJNJp/qnQj5LtYSEgMGKsyq8lVtrwps2rCmrgIJZtRHFzpHTxkWNm0xLAPQJOZAzY2K8QFbix4HztbTzM5GmDIt1lBGsjAJKptygMkl1KxNHKM1yFHRc+r0+ooJHFVKVYx6fFPMDFrlC7dqAcgtWDTWLNmktkKx2jFmBw0pP1WNrLE3XlkqmsEr7gBUDRI7FIdJMZUNsphjjIx8sGp7Bq1sqCwKg5WD15tGeNwnbuGJVW+HQ4eTq2JLcsOTX2KrfHPRmmSNrBSXcZFBLHTnIHyAIPjHeWVj75c0FJgfEMAkamGxHGo2D4uCSpKghxlMSKPOQBCnIqAQhiZQDpnWQIKDxRo10FTLkFi0iWzsLILhSCwHRKdmLZZ6BoyWjr5aK4UPQCIxANkANxfkAfFlHU0AEsSK1uWtSwXTsTH9RsA3mURVAtrKii1jorU91Rpw6kljcfEcKkZD6lZXJ9IFJ8WC3+gBCqjhEBeOTRNIinKmijVSEJJyYBecFc4gsSRY4tQNOGSB4x291ZZJLcQqS1iwhKr+7lRCkjEkGr5sNPqYBIJljxbznD4ReTELXBewfBqLDgykYi3Y1kmpikWRp1osUtvl2WDG88ZFOAcVd0Krk1QRSjmRkgYFWdlkjRAqgxgpGCFv6+MaBIZr5sg3tkkUUlajt0szDNSWhDMzExECqrxqQfc06Djmita+nLK2wpcZKqSRoFNxvtB7luwzUSUXkAAIcegtVsxyKDBTOSTuRwksGsGqlyyNrxZPs1TdAmj25WZ+3uVdlIUR2GJMY+WaKtRV+ASbkqyMuo9TsGSORdJKVMkcikRRRDBQuWQRiBlVjLgh79EdFdyKqZEi0zbzZEFooosSbXJGst7KCvFrVvd+MjSqDe0UGQZGlg8UZQoVGKy3irxotFeApFEmgFT22NI6EujkJBTxMKl81iZGARlsgytC5vx8WHtgCPPDS4HSShxbFthQcTkq+JT6LFCwCSTzaLjb6jVxYZvCqRSCiETTg0CrRsVZyatVSwwFEHj0zdOmkFOyIjgMBmoaM4qLVmgdudp8ipUcpV/Yh1f8k/xCsujGkYMkumGIDii6j2w4ApZCU+5Awvluuj9fPv4b7wmk1kDhQpQFGjEaB8TRfNlkLE5N4jCjSmxz13vQ6tJo0ljYMjqGVh9wRYPPP8Akegn6XS6XQZ38wppF7bqTGpYlQhxFsEchXYD7lULNX8uuGSiQoNTUajIEPFpVZgNwlUTNyD7TEEKeF58Wvuv497uul7fqJSAThgoPos5CLf8smF9cHgiFRPFHvFwkZCxw8OFDsvK4qPEgkliR7JroJJp2L5bUjxxHJctNZUeWKg5qnjEplzOVvgCPsLoxshDahlRWNyNFGiuoALtxLIUIK+WYTkhhX1dV3be5SujBpnaBwysFXTArVOuePi5xibmnOOXiLsITByxZzGHi3LYaVbtyL3gGLNiprgUKYEDHoLR+zwySs0bA7inB0jjIdqkyz3Sc+WkBxCEptjIlrA0WhSJwsrTmOPFSI002RF2wLq2VcDzUowKrxkQem6h8XA33GcWLGOeOlBoKrlU3AAGZvJgApFNySQxK0ZaATO4DFI411MZjJAQAAMpUhS7XQWlQcAcEC+3SBkYCUotBtv5AJCyOaXcZyxIRyeUBIRvsR16NIFTCKVFJjwbyQEuQGEgK+LhI5MChAFswF8UJpZc2IWRyMsmRZ1KOLQmmYO6spBbHMmi5BUM/UxUSMhfUAgyOFLahsgh8RghOQJRmUngef3JXbA/4hwGldwpRFfZE9GgFJDsYjkL9kWWp/Rpi7QaUadWdWRKaMpepLELkilCphHJRtuz/GW8roUrtKQ9O0ebBco9RIyDxJxiPH0q145AeK3aqcna4Tq6pNK1yCRmYzTVgsQLKGDrkrGzgACWjbk+ugsdbPGkoJYvKMsE+KCFqZ1IQohJ9rQK+lBPKEH2VnEkgEiOqyMY2bUR3uLJmJEBivEOqRi3UNtkkeVLTfFuLdnOaZRjCSf5brmFZmkkpQ9kAMDdj1kzNJq+4xNKZd3yaVWOUzKjAKxCrIxyBWNgA3pSyEEG+gOi7oE06ZCELHgyRx6ocE44nJo6tGcEZFvRbI4eZiasqXFqgkC4p8ZZylCABf8As4ZGwBNMGFRkUDbdVMySxAqGv5hPhJOrKqFrVQhUuECeSjEgIQACA3U/btAxQrm0jYERJnKEegzPJE6uxUYKyVXGJGNycA2XuspjZCVsMFy+LJVWYEWESCwCsZsE1ldBbK9MnkMhZMxIMkBLTlsuEJiPyfRDFFoWxfI3QHVhqIY1WHGWRgFWSMzTShwZAA6pgQ5BZIjj4lXYV74ru3I9bjyvLZcpZ1EqlcCdzzbBlxAam9iNk4Zcug9TWGOSQvMzMualTNkzeBsOfhaJyKLk1Ua4vxIun7sgNXlEqspZpwSgsEBcogcLxSzzkLN2qkrUwybiDbLhVlQxR6eUMUnABBUPk4UtEALu5VJojiwXR5xljHJlMqEECULaAkFIxcpLYuxQFgduyAyqxAHtneJ2nYSSblkVHJNJG6k4nJcIL+wPqxQHHIYHQz/cags8sbCy+okJdioaQoVNLkLD2bCoSPYN3pe3FRjUlMuKjUI7FHcCqZZBUnIek5uV6Ipuq34aKJ8pkhjkU0jpFuYyAuqWMyxVQiGvI8fcMegXcO8xSwCECTeCrwC4UO2bMSPhzifp8FVQQb8cQSGJXd47SM2xxA+JBzoCSXHADIxoR5VeDmh6FhpUjg1EYkjhUwiLxMMZLKFBl3Gcpi6HBtzEMOPE8joLT6kJqMUjhcDFY1VIMi481ZacjgM5uh6QHImug8d9SfhwoSV5UjQZJKwIcAbpuVlUkvRyVBiEaua63n5TfiUrqX0TsKcuVUJJSTLzJHnKxYlhb83yr8n22E0mhicAyLgw2Qc9PCWeMPg8ihmc+Man3dlGazZVStL2yPTGOeNC2ojUzDCN1MhjxdVjIkwVdslW4LFVfjO6D6N6XUGh1aSxpLGwZHUOpHohhYP+nU/QZn8ydHHL2vVCShhGZFJNU8fkps/7wHXA37NGIImW2zBIswIELKXVWMpGVWpILFfr9MtDuf5sajb7XOxYqAY7KoHb9otYhiADdeX29jkDrhnaphaWN1og1kPBWQkVAxV13NtYqN0DahqoFugOnhTmXJ8qBkLzwx0iEUqjLFgbx95X4gYm+lKjCJM9UvhKGAXUR7n7P6lXwQ00jKCHsrJyGxUdSajWkIUgeq2xe4ojCoVxCFoQS53ASWA+k0GJW1DrxhKHZM1JLeTV4rkwBGmYjJ1/eYm4W5ULbhLPDGDMaiAUI/hqI1cm8sGjj3SHDAJjWBJZqHkDLHfLwhGtEixaR2UsPCPIrFtttELTWVsBuBz1HoZpFlZRIyaWYkM4Z2AkQWwUqi0S7BMKa9tuCrA9C5ShFkbUwIFIjS5pFKI5BVolLGMBUAesmoov1EdBZ6LUMZFVZEJdgHQasnFRHxaiPG/FvENw1jxJ6c+rWNGlto1oIMtTKR5ZDcaWBCDI2Zr3aSBiV8AYOzzSTlL1CRWdyIZPO14sGBYBUDVbeJRsWasqILTFhmsUhbOQOrIzIWhjDXEljEMy22VkfWP8MHoCpO5KoCszuVMTMSJ8GwMalWV0BI2lshj4ksaLDc6Hl77PcpVmVZAgibLUsHRVLhSY8xl4OSxPOZOThSQtbCbtzKN0CQbRmnjkLKgypDF7y+muSQLIPjFp9OYyyiVwViaRvB1ydhiBRdgFdXc5hR4xsKIJUgVqNQ5Bt2FhZiqieRnFMpzdQ1gNKtgNSmqo49ORpT4mkMkb5KfiWjQElgqsT5ErInphRACgMx6TaZzCzYRahYm+XnBJkxNsyYZBdvccAVlfjdlL6kj0McLRQr9cchwk26Kh2XcYR5liFFYsAwBKcgL0AusjaVduOMqxxXJIZUjpI6UruOo3ssCBTPeN5kcNaLUGaUSpLEBbxYaeVlBAduRDIyqgRxae62xgRwFAiyxShoxXA0z7JAYuUCN82TwZgpAZ24Nn2SvTteqmSQSoCTsxIwgdWD8n0XFjbHJQg8gEUpYBGIZGm3ZBllGChjgmy8VxYyJyyjImsxyDnxXlHq0lljy+HZ0jZ1PyM1cPlthAzj701KwoycWbBk07bjsh07K4URSFI8jUhYhUX4mgrKQpxLfQPuTjJCXhbURRIPnkMtoCPK42Wb54CrkxBK3VMxxFqoQSdpUmpFwjzxbcjhjORchaCMQxUfNxCstCQc2T0NsxgRlOGLkBdvTSeaRlgMjS4gPflZ8rGNBgdotMWIdYwpEgYhIoEkIjcMSQ01hzt0CGYAOykNd9QTRxlwqxJgixyYYxBlG6MgF4XJhwakApXyBtLCs7iLhvbOOLgKkMQxMieJMmbHDboZf7i82AAaNHIJFDadnVpCy4pCVcuVwLhCY/JjmUyYKHUC1oCHTanSyEwyYrdyK7mFhECvAUgk4/MDZVlY5U4llkklgMgmdHEauXyK6c22KnDbADO24m21vyBXt+Ac2phVI4pV3KuNQZoETJrClQjBGjzC+RX6cmPBAd7aWWBsSGBKBEbDTtjEjAiFjIuOQEisXUsSQP4eK0TRxwwhdgMgfIKylg6xsElKmNOVYHnyNsPrIxEskkTSPGGMkkiHCnhAYu6SqDuxqoyx3MgOCxHNgdBCqwsARGc0RbpNOuXyqYHCVSCPIcW3AunFg3SadQumV4ZXBISP5KsChYZkpE7H+IkjycAjhWe4JtMJKwhzwGMXy9OeDIWXc25R5MjKTVcufYPk/UvA8ZuAo6fR8vbVbuUtiknv5bAKALyYeJroOw/lJ3ANpXg/7pyyUuCmKQsUZUJtVyV1xP8N/frddcM/LC9L3GFKRV1AkiChpLwCLKhqT1iVZcTifmXXIHXc+gxv5uTRr2uXcXJS0fjZFkOCoyHryA5/S+uNzaqKFEKTYuvhGskcTSRKQQpYLGD9AwNg3vKebUjrH53aR5O1OUBOEkbtQs4g0T7FVdk/YA9cl0OrxZCLeVeQ3xCYybZJEYKTDFKkHgEHLG7onoLfuErRuIpJKMjHK1Rg4UAoroIAqMzqgBHNgXZrEaOpJJJl1asRbCLKMsCor7xjAYkilUE45XZA6dotKWcyRNPtSLJlNDLJzIBkHlYzEKxUNStbFiQycr17qQrKQZpsUBGbSO4UksxLmrEhprPkuKoCfS9BDp3iyS2M2UokVhJt5TIzGlkMXkxZFTJATRAA8rPvb9W5cu48ZIjuBJPB8lCqwxgKq9utsMgds+FBQDonzpAV+HIRaWSZYkLsSWbnAq6zLIw5AQeSoQAzdLpI1Zwj4Eea8ScKxoLI8Xky1JkAJGBCeRxGQAzTtHIFGJZRfBMo8gPmSIjc8gBC3ktOwo5kdVs+rYLG+DR7ZSwd8WAxUSHHis/HFFLHEedMQxXau4afDcjfTySIJDSRHJEbFeN90U4kqvtiRJJiDuEip12ERO7i8qBxE6JFHbocQ5Qyq/jLuC8aGP3I4CfiV2kMecZerfcyCooKEFQBG7VGQFCliynOiR1HPpgXDhGluS0Sp7wU+SlpZVsbaufVsSwsWcp/jY5ZckWGKJ5LBWFRIoNVMh3uGAjJFXyrUp4Bnfu8ETMiCJCreRURxcDcPgZpQrjILVhgwVbuugfr9Yx1BieLEFVAEcEl+qx4koN/vEkHF+bUL0Dr4GjlSdlpSGkJMLkFQTSMCyB2CRBT9JIx9scitd3WABwI4A4KWY44gfFim2qicn6F4XG+DxyAIoxG6GWGJQArlhijhI2N2A1hz8vb9OMgQWFUoKTTKqtGyk2VjBMbMoZpFAYMNSqluSQQK8gaUEAewrGaMmy5EgIjfMYqzFmZQdSFGKSEilBBVBYvyYg+XJA6hmQqCsKwHEmUxrFY5yV5bCk+wT5KD0tDOsgWmaRy6VY0xVmkeM4Myx5hyoY+RWylAkkZBNptI5iFRC1uYFY2LE+iB8/EWu2Sp4bx8RtkkbTdpcrglqsa2HIAIy23NES2CxxFmrVTz5E9Edx07mWWZ4i75eUTohFAQkh0MYYgZRrSX5Bh+8ucvwLTItGMoS+3jsAyAKxMq4xWWjZmc0RS2AAc6DxOyhLkkmgQhsj8uOReGCSxkviZGZs2xYnhSGBJBAuoTGURuiSgKJE2xGkkbcApmuAHlJagV5Nx65n02gbJArT7kgjiLAx2qOqtiw2wApXI+mYOI6DGsoxoNQ0cgAkDqwJVIAjII0UAuyaewxjkWwjcg0aHQTaHRAod0aVmfzj3QqghxgWVonBb7FgWc1jVFr6C0SSSLmssCxGSRs5FhkEaswkqxTKS7KAFAOVEVfHkPa50ZSqhmcs29GQilHVGrOOEgmMBXJ+m+RkMrh7g0vmskjHAlWp6X70Q3w6qMsz8uSiS3ItrAEwaMTyxk6qEhWDLQiVwVLFQQwIsgscW+5uvfXmt7QJyz5K5DFrTadVUkipFJBuhiDdfoLBCyGLXKDKu4EkEZaUsni1UEDzoWU5WKyLWQCLYEi6ftaxosgBRXpVzOmcsGRiuNqVpqdfqv7UfLEHd5/DpgQxzBHJbbjtLbBicCkcMtq5bNiCWvFSfuSP25I4zMTp5CAHjVy88WIQllaghZTeBwDHgAHn6pu4wxN5gkSSK4ykbSKts25iAXQArmVJAtWtR9JQN1uj04k3IGKBsrkHiq0kmVhGdb9oHS1U+V0OQO/D3cVj1ejVDc3xMIsyylSdzaelkBGRRts3dBVKm7v6R6+W3aSGTTSSFl29TGTIXOBwZWJKsMxVg5KK5PHoD6d+Mj/AI1/16Ck/MWYp2rWsqhjsSCjVUVok5cGgbr71XPXEDq0KJiVXZbdkKwBfmCG1MZYAA5+YFRkg8nIX12b80O4LD2zUFiRmBECq5EZmrxPuhbV/LriEELuajU/SVWOSJg2JDwrGQJfozkBticSWtmAtgt3hQxoXjUMcFkHDZW2T5iPTM0lGNSbqjySDieo4ZSofdijWKc4IJMEQyKqnkvEwGTl3p7srZAKKXiM4JSXb3DKrChDIW4UAMrLNRBdQciighmvhiOpFljiIbYmWQBSVx1EiC9wbYKqtIQ6nivI/fnEGaLCOA7gj/dVyVixZlxUxO4WtsAqlkisjyOQt/3FkyEapC4a5BFvn52Yka8RFjICACC5pzRvJhVPoUoqysY0dCFAimdyUayCZmNFkjAsAUZAaOAc3kusj2VhZGVW2jmySyZYukhYspD7VxubtSKurFEB10sETBQgY4OxLKCAJBeDHaKEZLI4zbOwSFINkWaLbC0sQsCbiMhZHBcMBtwuQxjU8kgnIUG5qbUauMArS0rgFXglcvyAvOV85t9TnzSMVywWu7rqd3TlJk25ttWBiilaJQgZFJAsg2WbLxNiO1YC2CXTRBECFcWB4bF8pMARkSulyQmOSwpUgo4HOZuL5zBs4naUkqQxmwJLcs2MQVcGCSAj+E1i1XbyiSM7UEDhw9gOsio0kjMLZl5xBkUlBj7b6rvqrftjSI0gbbBOKhY5RJhj55gzqgcAMQCpu7sHgA3uOTkMAFCAuXJnDK2I4wMJ/cwBxGVEHkJwDqtVjGYdxWjCkKrtNEpWLFXVRJFifGwCSeWK4kUvU76glgBkVRzViUhSp8iXhjUqH8LSTdGNnIkg9OjijdKVhp3V3UGKXUCMMASxCvHVbhJKsTjmff09AaZJHUtIyFd1lKrLK1MMiUbbhbIvm3iyg8kFTSgvgmVFDJHGFy/aLKcCUb5Lbm2dy6aIY8DMUDZqv0OgjDNuIZH8g5Ms4jKlOAo5YXuYGR2YAowAs59LVgRkLGJZLcqxddSRjlzIGHssqFAlMCJKtqtgWs1bszuLkR2ajuaisIwjLIj4m/N6JFCxQBABPuolZIM5AxTHJWy1gR6cuUUtEFTJbXJiMbLcjEifS6R3R2EObsqxspjZgWZcF8mMVBNo8oTZnZq4BM08ErrGWjVmAk2mMctumJAUqHDcx+LFlQ/NIFFQ/QQ63uL7RBdi5NAy/GKqlmT3uAKaUZFibFCv4hF3NRHEy1IwebMJtagriyo4kaF1x8mLDLxYEivT9E6KgqraGJ2c5bDgY8k5KzhxZjMYUVVesVrpkcCFk8QuRVTjHbKbchV+cVxAbl2jx864ypQh7f28xyLS4O4EQ/bHEN5WAu6iJZjGFk3m1gChFPG7LJDKzFsRBlHvYkkBhisbsDasIzkqcTcZUVJc+pOnZDkFZnVioRWLAyyeDNLMvDAqSdsmpKBpeo40aVVk2wHLFUuMswLABSrJKQAQTTNG2GNlWIy6ADUO5yfNgzMAP/ai8qOQrOocZipDEAAedxhfvqDVRSFrzyHiAJk1u6wCscADmApZHK+/RPGBxu5JVVpM42wuRGT4eTElMmSXITPiytm4Pqgf0Uo3Uy5MzMiMqMttJHJkNsAnbQMFUABSWpz81bHiKCj0veZyFUSJnarazLkvAGKQyhVAVrSjySQQWADE+fsw3SYl0+1iuBkWMnMyIjhjpmBKAArkovlgBTFuo9ChMe3bgKZVkHxBllZWUBXCtAfQDOEpCR+lg9SDQyJybQsTFirwszWdxAxIjNszUCApCyD+EqQr17fJLFo4yWKSaqKMtvSMG3SoGKyAUxCtbDHlSK8RX0p8BH+h/wDM3/PrgGpk2p9HuWBDroCAqSjwLKxZmdmyxIKDIk8/1J+ieg5p+ejsul0xthGJ/mYgHjbbjy8bPIBPokH7dcWn7jGWRVkEJVUxeKACRiFNhyGBL3iAVNWFPBBYd9/N/SbnbxzWOogN/wBXCf8A71/n+nXOpoRTYo6rqDJE7RPEpJYMbcKzBlIQ82bIU0WNdBjNJ3bTqJSoXxIEaSwxzLL4SgMQEQqctvy55KEg49TrrNIyzxGeMCQRsrCAoPAMMKtq8TwT6J9cLWl0+lIchIZSQ0ZdiwkQgysyjGN2X6waYsxUgsatrM7Qwd2hIZ8QRJGJx5ByBd3j4rQLDksjC+CegyXaO9wQRsVmKtb7a7QZiqFsAdzxGTOxawRXoA2erA/ieKJYzGFULfgRIXSyc2RmkXJqoU9qxUj7nrUaGUgyFo7kkJawiKqgMviTGVXMbX0kWDiSLbkdeIVfZlVgCybmLsrkNIaMjBqoeifIKPG24Cjj/EccSyAMhcTtRKu22ApFgNMwwa/Q9lVLfuL0Lre/w5xkSDBFClRp4DG2JvaUMpULUkgsigSpPAXrQShjqSxgklkAVFooB4O7tTbnHD174INE0VBmieNXUbJKCNIs2WINXixAO6GspSLRtvL7LfQZNNbESWknlwjVW4QMysisgLHn5hZYiWY1at6xXCOdtDkJo542mRswohCqQJo8RQGK0mRIU+uOR49avtmjNsAiK4xZGKoUsras2JICholJUKoUYoFpK6dPhkwUSPEygpgkYDG125ODaOCysbCjxYe1QdBQp+IYA74HTxK4VAQsnjbP5jaYFHKtIxdb4ZBQ5uGPvCEhdPqGidm+lQygu4W7EnkKaMpue+bLAtfWj0eqYyZNDMdxaDrJGq2cfMBZDlkGoqvFoAPbUjIC1NBUaSMGYRRxRuVOLvGwlU0WRjlVkOyk17DO6vveneIRxzJiAuTPEzviDzRzyIxSij2SjVYskh9t7rpY2lUS4WiiN/h4suCbUsYzfqy2IFNyeOdi/ZdOc3GjDIGADHTxoSxcMCKw4WMG8iq/+LIMZ00BSYIqOgWk3CquMAynzt1p/kqNwBm+ZV2LIY49z0zPjHNbylRvDTohjKqMWDKBYBaQYgLxHGBWJuLt/fYSsi6grKRmTt6fTj2vNMI2vKbxyb2Ns8MaGyXQyCaVWXKMDbUMsT0xWNqp3ZhkFU+qJCtVsSfNXLM2Q2GJIsPURYqxKLid+69XiSAbH8ugyWp12mjjXcKSzGMB2VICFcNdG47Z/EgFrNE880T0/EeneOeiVwiWPJhAHkUsiFGKqbxrOsq8gOAbNsIWxWVllSIC2ZTGKR4wlCUy+K5EuMmThQavx6kj19yvaEajNVoylxkqynKQAUTtEge7o8tgxAZn+39LuBPJ4lqs9PpuI7JdiwQuTkzPSYE5+xWRYfxLpnBEwlLsPLDTadXANu5U4mlzqhlwCfdV1qp9RIJwMZUxLsVQqrB42X0rY2pQxjE2BaALRc9DTSuGoLLbUJDKY1kYn3kCwxjxV14xVQFrGvEKTQd8gMOG+AHQKSdGCY6BAQENthWjeZaonyay1AAWf8Sx7WwZzt5SAAQgAI3ABpuRSk2Ddy3z1fTdvYRorszNG0OwMWL0rlMSE8FZVLkKfYLAioxiZ3CXFDIxkUlVCEq+nB8qWEbQU+2yLYt7UE+lAVs/d8VYiaFXW2wVpliqJmxZUScARvGvKgHlh9weq6HvsdFlnVyJTatLJECmJ8yJmazkq+NEn0WYF+rrRakqywedqgUWrVwSaxlUjccsVKsLPiDXNO+KnWMkwIclVIyGRwyY4hZRMAWULkfMtiFkY0FJIZfWxM+y5jCBZ4m5iXe+YQAssg8jWIYZBcg4Nfp9R9cBn0SKjFNNMjSq5cgx0CwZPOpc/wDEa2INZKACaHXZv7Jk/wC8H/z6Co/NUA9uZCSM5tOoIIUg7yG8iCBVXdH+nXLV06SRKZLhjaMMSJogpe2JLFVshlIkNqB5NwOC3S/zS1RWLSRhS2epUkcVUatIbLevpBv7V1zg90VomVnKhailCRRpJUY5Y2xAMjhBRDeLH3dgJ9xAxURjENHYGPKsCz0VWgbJA/zPPJDu3Ppi0jyx8VgPkgsUODccHIEqwBoHxoD2SHLrGbItNZOPkV5Y2OFKICWJIoCheI5HiCtLp5F3Hd0USYWDHR3F8FDA3RMRDWmJJH3wJYDtI8dAt4pTBSYyz0ilWY54kn94fqrJwOWIfwgMeKORlQAWMZYFG5cEBd3FwwUKFNUcLyWCHVMySxuyFnL+XkoFgNkipIBVEgMDy12RiOo+2SzMyrEQrsUcFo1bnALkFxPCq9esQ1HGioIXsJQGmSd8lYZY2gETKRjXNss2ONXwo4o2LpdVUoOzISJlZ2wCN9n5PjlXK2CayA/n1XT6g5cMHXE+BHClnUknBFBwA4JYGxd0SGWqkhlGYlEbEiUMUARpIRySiKoflxwBRKYNlSHoLP4aIxl4l27WxKIXOSmlYhVBcKGJO39RAI8S2IIbRklswSKANrZ4TNV8gCXNADEgAAcBgD1TPoX23gO2xDOubCVW8jQLP+7ix5oA4oR6KkQicb8Qd3JLUGR8DlQwbHEk+j4qp4snhsGC21uO8WJkZHpEtMnRo/I3mRwC+ICgmwp/3eok7PAQIzuNuOWU7TYFZJbxQWwQLiFHo3ZA5voCaFBIp3UV6MhGNEZWUUhYgMuD794j1S3Yw6By8e1K5NRvGDACVVqHmAAhJlR3s3xf62AFeKMKwkJYsv8AhxEg3IFEZQoakbcI+wyABBoA2Go0QYllMbEGx8pmH1IQx8mDnJSoNeIkZrBADiHVtgSjqYVRGpvKzYCJknkSXqO7AI+3kV6rYpHYxgt9EkhSyxYmE4FS3lfiXPv0STZAPQaKftkQKhUfECQSYQsjEhlU1aJz9BsgVtv9V5CI6KIBMKDeRaNVwctmCqCT1+6V+6lmAOIs9V2kkZ5hUxGBV2I3FcLWVsaoi2Zb9eLceKg22m1BZXLlRlbBXVwFSrFFE+rh3oLZLgZDyZwbJ2YRDMxtLk2IjiUKq+iAQE4U4m+CDZBUexBH23TGXCkIsB1XTFbPnbWFIYnKqIu4+Dx4zR6yYVczNkyZVRshlYWqxFVJPtf1umokdM/tLlM9SS0hEYAGC1i5LWkX1cmiLP2yILUAsvbUcrjEuNG1kixUkkMtCIPXizKeB/4HtT03U9uWJgpQqFVAUaMM6A4m7vFiCpyBAJyfkE9TaGQFWTclzIo8xjnELnlgHKWou75F/p1DoJkj3GfUZALYe83IU2hOcJyYtbXeLcGxdAI9doIjTCvInHcCOtlW8jGqsbLBFHnw0gIN4grZhwaF7lHDbaxcIlKVKq4oXWOHta9W1dO1mqdci20uMngWVFoMWJLeNt4KXyYjhW8RjYhldhUhlWw5W2jIJeSjQcc8g/TZAB4P0gA59HpxIXiXT+LuVc6PHEKSVyYgUwZwM8fSoeeT15pu0qExiC5KULYwFoGonJSAxOOQxJ+4BWlDmgBppImkj3IhGuJZ0L8FlAUBY8T7A8KC4MBySQCdHqZpI3AeM2lqqrKGUIv6q4pwBy4P1ED9R0EHeBGkchEsSlYGvLTsBIPPFAS4ZSdtjTerPsjkT+/Or/2fV/8AEk/5de91jVoJYmkjKrFM7NtPk0kYW7c8g57YHP63ZPlvP7vTfqn/AJj/AMugK/OVQX0CsTWczYhQ+RWPgYHg8E/0s9Y/V6Zg1qkjM8zAsI0T5jZZL8x8QM1Xk3kOCGUkNt/zf04Y6FsnUiWRQUyJGURNgRgtl4iiKq/Y65poOzaUu2KrIAokPG3kR9Ua5IuOTjgWaAPIGGYW2lYyy4iRsRTU3zQzK6I7WxbNjTLyW5dmFUWHj9sIzNEM4cOVKBSK8T4yWsjMCAp4CobWypFDDHCJYwsUYjDKjM7BiCVACku2V0pQFeAWHBKjozViNFASKJkZnwRWiX7KcuW+7qnlX+GAR6HQanR6ePUF0QERNQkXBCgZB5lRmSv2Ug84lD7J6ZqYpHSirExPYCpE3oWoxi4VVc2bFnACiGF5mLEkusao6uEOGMbxk/SAWZD6YDg0QeLsjoTT6FfmrJEpyKr4yJGWFLaBt6jcgXxPFZV6JUNDrtXcqsEJeRKzE4GSF8z4JPjQzsHHlnB+x6jm1aTEsi6lXtZG8ihKxWDWDX4ZLGSAyhkYkWSzU+o1JR9tkjohsAZ1ALZK4upKI3mDX7P6cPT+zTwyRyAwojKjkGOZKUIXJZm30sfMoGjfJ8j0FoncAkru8s+KkGRzLIjUqFRku3xyQCzc0fZZqIKdxqhIzBzJUnzmI2VtsRWJ8vFSWW6uylgkuPR6oLW2SYqdEpeHVrL4nUECQWSSLIoj0elBqJllQX40qAN5MbAGdHUgC5hECeRmwN3fQQQa4gVLLIrM4QqNRIseBWwwXAqGO3WPHr9av3R64m0LzvmC5ydrcvGFthEoDgR42Rzx9QqgZNpZVkVpA65eIAXgWGXKxM/y1F8ke8PtZ6IgZnfyEa2LbCNed0h3v5lsrEcjGzit3YJAT+1LdBLJKSzZRCSQtRsOfKQZHAj1zasRTWKIOpLSFonAiClTtySlggxO2WSRTS/VxbARc1bAuhWZ2dyykFJcSWJizUqoBwdz6TAm2BJkXkMo6FGtljIVSUjAtA9BlBKqq8T0VW0Bok2sdCwOgfqe4JagyEADNwC2bnFV45JcGLAHMkf0IWhY9VHT4u0cb4vI5mdGUBzaON6sg8kxCxgLZ+/ROn7vqna2IWs03Ar44uwJkbBzWUkb1wOFIFGwJNF32VpnbdZCojVnxZnBv26o0l0XADEVmSaHPQOXuUTwrOSKxya5rtLNq4M1sxJdfmZck3YpgxdTEcvn5l1VwonVg1O1uuFAN7U+moEfehYQ69JEyV3LOGkorJI2TAyKoVIWEiqxTgWgWyCcV6En1hEjBldotsjlJsmCEMqqXgs1mzYADFVYkUvQPdtQVkXDlmyZjMBiUTFfNvKMg84gCgLA5xMDlyAWGrCRqgYZsoslb8QASgoE230jhgMWNSO6qXl53FBLHESo7KlmtxoPYA2gSq018jjp+n1cZZFfaK7gjL5szlUByG2YsqKAxGvHzYkFL6C21SiSNanmYFgbXUP9KEuJDhGQzZslcUtg8Er07UdrkkSRLkxuwubKC8jBWGDpYJjBfKlDByKF2aPTz6eaYFoY1V7ZGd1NEg4/LH2ZJFFeg3JN9eaiSIJ5adJBm5TyjssAGxACsR4xcEf94/s8ALNtHJHCfmOITyGV5eVZFtlJABUAVeXkE9kEAent0rU0bTPIjBkp5XCtySGxXkqpHBGflwbbqt+IiKsyhGJjjyYmgWkUYE5spGIdSI1JoLjmarpmreLGLGKPIiOnaSMrlQJUqzihgHQjj35E82Du7aYfDyiWZ/GNyiSykfut4JYF/sx+vOI44y6h/ben/j/+lv8Al1yTVsJYZduJiJI1Knfj9tGVCsLtv3WxPkDQrheif72D/ZdV/wAL/wDvQdE/OWKN20UcrEIN+QqMbbBAAPmGhy9X/P8AnY59q+MhupMzuGDRxYE2pPjhNiWFYhiGPDHyxFbH86NSfitLGkhR/htRQJCg5lAFBrkkqeOfQFc9YUOqyB2ETlC5jc7mQJkPlUU1YBQwBBUUYjVWQBq6qcBnVJkQyYAjMAZu1lSRYU5AH2eQRR9y9v1UzxiE7pkDMtszYVwcigUHNWkQklgCHNAWCsR0Swy00CoGZSxVJmY1yzBvVgnkYgAN7sMTYaPCNVkSSJf2pp6kCgBZBaFQxH+ISRYDt/ElAyWB1L7Uc6uACzCaRg7mi0gUgxqTZ8CCRia+1w6mKSQRLGsiZB1JMmAJCFbFFlQLQUsBZCNVEqx9i0AVYkdcg7AM0UaZYucGD1F7RowzZWAsmI9dST9xmVYnVpWNutOsYsbZuQ5R2VwDNXvHkixRAN0kckjKsxVy+PDK1cRhwwcqAchwgBssSCoJdmYvsgsYyrZ6pXXxo4/sg+RD0EXEUpNc2BW1cyz0yPZQYC9PG0gDVTK8dlNshhfAINVkR0Vqe5sUtZWjlRmYJJJCMXphwqIFavEXziKBBBx6CHRhZIpHAiLhFoIilKCBExjcK5O25KqWolxyaYkjRqI8CZGaQguwjiQsjlWBBQoqMBuYn9Q3rjl0+vlqLMI10FKSHgKhIFwSryaUYqFWhVV5COTTxHKVy7LEQ7mOeUgkBAHYr9TYMVysHEkAEFMQP1GLzq0ciRAo2CrEpQHNC1Ar/ChJW2NpZvGuitHK0ShAQ+UjMl6b0rEqUa7FsRw1t65DKcBmlLpKsrkLgjDIvOHYXlgXMoOJW34FUko4q+iYtSdpiGMuDsjYtKqqQoyjJzZeApkyDV5EUtAAJ9HGjQ5ySTMVgc22mQYhLImvgragXRf9pdj7yCJgVjeeQliC7NpUU+Ntzld07EhQVbwam/hB7tpACBSNGQWYussrEKcyxpgMQMpCwBIr/eJ6S6WORVkkSA+FSft2lLY5GiSciVVuT+gPs8ATJp1xwdzkI6i+QihTWRWUKhLEEIy2VsM3quZ5oSsAWg+IQE7CRi0GPj5k+SKjeWK4uxGIPhB8LGZ0QDTlipLGONg6Mpj8qe2UkIPZIAYjgk2ZBLpknLbcCAXuF9ysnXEgrWVszYFbrJL9g9B52iaR1cy+FrjNJJE3J4Y4ABFKkhjyW9AURyojvKSFBSkqgSxYV4fd0XHyLViaavIg9OkgyV/h4YCHYhJNrJlTkE3iCOL5sm3cEMDfXug1dgLJYemsxxyrn4q0jgwhUH1p7HFstEt0AzzTlVZUxOVPjMzDIeymRBYY/YZGzV40A11aIruK73txRn4p0ctwqlQKUEAiwQAQouucjY9jJDGwZHWnktiBzDirZIQbUZesiIyQ1+hdLrUZIowuayqeBpysIYxBgItuOOvILzySLH9AauKFzOyIyEytnqeT40CAguzIAv6Yub3MgFJnjSK1XYVy5+rVPTKQsgLYRAEZyMaNnkc8kmTW6sqTKkskjF5AFWMOafwAIaPFsWp7fIUQoILm634oABUm1DOrG8kiCp9K+cbKQSTp2A5NAAei3QWcml022ylo222bMiYqzryHKm/Qcswy98Cr56ZAI4rl4ClSQF1W4pIAZjJuIjOcF/kbLDggHqhTuzbkT6icyYUXDSRBXBUFlQigHO4wzDE0bJAZetN+ENPqu4EQmWRUMbiR80ZkxySwyclixWiG/de7BI6AGLs8mtkMGjKyhgqtMGYpEjZBjnljYXGo15OQJ4HXVf7jwfxyf69X3au2xaeJYYUCIooAf/cn7k+yTyei+g4f+a24/eLSGZtvSxi4w5stKSpOHJUM30izYJo1xS6PQWhUdvycErEXjkrny5EiuWYMrJZBFEHgfSZ+Y0ofvuoR1Q1DDiZJAiBRixBzBXlm4sjkDmyOq+BBFtJJi8hMQDLE7CMeDmlQN5ZoVKqCCeeA4PQHyxCOWKI7cKw022BHHkzBVyFAMvJDG8iVQ/UB1Vp21WmKJPni+JBZHKh1jrANMOCcjYH7oBql6sLkILbpVCas6d0vgyhDZLNyhFlB9iCDjl5pJXxiVlFISFLsEapEYhMQ1H2asj9mB7oyBX6uPUTDItrJitkNG7SAllYcYSs22VkCmgCVHumJBWq7dJNgK1TOijEkuRYDBXDRMwNluKLMQ7e+SY1pUJaGIhsfFmjLKQvLEvSMnIJIcgW5YIC1SzaNQhhMcEI8jzU6RgbjF2xBQcAUTwSQOAc1D3SaZMvFZkPAOeqlGa8g2AB+8sQFgKbIonDqaHVoUkRH05GTqS+qeQZSLishyJQkmP7stDnxDGxtG6BaadVC5BUEcjCyiBaRmA4CSjhq8SCfEXLL3ZpArIsuMhpkaDbFDigdxlQgsXxJU1blgrhkDwRwylG2dOhCkyLIEkFAEMM3HpQLJDiir/Ti1GL24xvJt6dW5KsY9DHXjIHIYMDVKvAC42U5BWuq6XVyMjLssWLsizh4VY5EUWUxhr+Z64Is8ii3QtypDIg0zHwZFOSfLAbbFkL5NulRjYJLc30BWy7oyTK2NH1pVWTIrhjky8XmqhifLE+iT0dpO1SLDulpBIxsFolQLbtaLCCpIaRQxBA5FgmyWrTLIWDHSCsj9WohBUlaACM1geJABIHsD0APdI00Wax4I0eZVv2hKxgqTW7nZCYlWAPKrVgAhYaalCo00ggOGW7HGQEGCKwyiBISUxURZGXrnMSspjzynRBIVJIiQKXDAWBtKFd+W9XYsfoaj4uWJkbMKFFJaFGoKwJNMwUtJaBSSLYEAiypx7nqAH3HUO7Kj4wzUAFDFFJQsWyABUAmmYkirAQ6JYgof42TAm7zXMnARqSTFmPlfdio8gRwbJejhjL5NqBIq4GNTqUkI2kDgDIYmj6Uk/St2cR1BJq5FxwlkJCNi3wzgESkZcBi/AjHgQttRv7COPvRPm2qkpCZANqUkgcKtugUMQhBY+CuCciDSA3ShdpVSZB4D6njUKRkUZVBGL7pBLqVPLNktX07UduQMcJoSpC07TJGPqZ3tljC5h9slhS1JV8r059YzQmRtRqN4KWQr4LbEi18RZK5eyCCLI+3Q2t1RVWjG+UY+slr6cDGSFZWIa29+8B7KqQK00ELZRLqoxDic1LivJQMQ+yWYmIgWHY8mrNgCh40AmaUOI51kzEqsxo5hcRS7nsGvK1yIUY1baGKcoCkLxMspRg08WDIGJC0VsoCwBIAJ/Qm7hYtJHGMFAjZgDJqYnazeT5oCDbEnLIX5WTlTBDKdMzPnuFQruF3HVoyWQEfx5VR2+bMbHgi+lqWgCrHnKgCkMX1b4UCqglcs6xqitKUb9PaVEpWV5ll/aBiWbFGW8CVjCMKtCzMALcnI0pM7F+HZtaVWON8Mhk5kkEKUBm/IUuzgBMQPaqTYvELDSdmmaVEiVpJZBuSZSTLRPiTKxnzUWtMtZNgByRR6r+F+yLo9NHAGzKgZyEUXauWP+lD3QAH268/DfY10kO2GzYsWdyACxJJ9D0BdAfoPubJtugXS6XS6Dg/5oaaZO9u6cK2nic4hTlixrIMQCflMbsGkH9DnYtLMsYMcaY/Dh8mjxYKkZuQYuB42Ey5ZgGvIUDq/wA2pIm7ox8WeLTQriUZvIyOyjhgB9SGuScgo9kHOQarSgMTo4ggFEbDvTDHjmnVgA3mwF+rHNBPPIscKg5ApuGQLqJ47UXbL9XkSsYtiRch8VDBlmm7kqIoUpkCXI+KaqOVK0bIq1iQ5N8ZKSfpHUEE6ps1G6TJm0Tpp3DNyQMkIo8MD9JJxXmhRA1s77jtUgyYSZKskbRggZeKLagn0xABZWNkqCQPbVJRjEwVSoXDZidmFWVEfPlRosKHiDxR6edS0TsqVIgG4HGmiIOADirPCl1Ab2eaNZ2KyXWr5SDUahULBct6SVVQjyL4LTWaJBNjE16Xp8EkWUYiMobgmiCCwHKcR/SFQEjkUh8cQB0B2m080Sm8gljzaLncoHZLK5ZjSA8/urXHHRTTTs1uPFn3lbcmUA0qFQI7VSChOJON5Ak1QpJ4YliQLDGzFywGaJiHtjbLCFohaxLekFCi+XuhZRFGY0hLFQSGMLBQtEAAFKLGQC7X9mxFnNuguC8LowwAwcqY99w5H0CXMxqqlmdWz2z41wLtYtVqVlXmTTboxjbCTjGw8jW0IIdXXKsgQoJGTKpUTR961AZkS2VMmXH7FEYgkLKv70YYxhQoLcgWB0dp4NUrMELRqDbpDKyoKDFgEeYr7U8/pXslsgiHcKkG2VavAyUrMC5sUiQ1koVvMkk73Js10n7gHTJA6e5MBFCtM4yqnjAoSkiyW/SycqBTTu0xSR5ubps9shJFLBlzoO426Js8AHnEhWaWExNJOs7WoDBiyyzRBuGBxicocE4ZfWI+3QGQaViAfmxJRlo6SGTFW5uy25eTHkNlzxVdN00MhlSMSEBGEa1ElKaoghmIYYp9Ir2rAWCVB02j06vGEMrF1oOYlkIFAgj/ALKxJB4yQkgLwaPUPwbQhU22tCSRJHmB4eMZIiojMqP0yKsaoUFzpu2tG80e4lgnyKpyWIqwzs6jIOvCgePo8keRF2ksGPNTI3zUYN8wlAtJIpojhVACgm+AOPNJqHdsUCqsKllwjNoGILHIilqm8rAOP3MYIZB3pwrRkL9QbHlkjTbClUBkBP7No6HsqG9EdAbrDL8RIx2yUzpV3IkaQlfLh3NDK+Sp4/SwzdbKWkAKgpblGMrhRaZex7PifasCCKogg1mq1zu8bqg06KGKsjt4BMgSQdQBWIYegWB9EuOm6Du0hZsaWwsilJwX8HIZQzTnMYsfFrNM5AFksFjqu72rKzEhmXw31JRfMNmzfR5IoOLCs7LAgESQfiFo2UMsbQ+iypFibXIqmVlyXBCjyNYt5mx0b2v8Odz1VZad4jJiW3FeOBF8SSU3srNsuCgAhBaiyeum/hz8vtHpHEi7kjiv2jkoCDwVj+gYgKq8cBF+4shn/wAMfl60oSXuPITiOBTiCLvKevqJFDAmhTXlka6TFGqqFUBVAoACgAPsAPt0/pdAul0ul0C6XS6XQfOekGo1Zaflp9WeAqtbMxxABVbSJVB8ixOPNgjy6xofy10kcZjykKujJKBgquGHPiq+NexjVUOeOpPwPoYo9T3HbjRK1AUYqFoGNGoUPWRJr9ST1sOgx6flvoVDBd5AwCkJKyigCP3arhmuvdnp2m/LrQoCFEnqgdw5D3yrfUDbMffJYk2etd0ugx+s/LnSScl9Qrc+Qk5GRs1kpANgGwLB9EdMf8tNCzK0hndgCLMzAnL3eFe//wACqodbPpdBndb+CdDKFVo2AUsRhNJH9VXZRxd19+iYfwto1VV2Q2PouWdr/Us5JJv7kk9XPS6DKH8u+355lJTZYlTqJShyJLKVL0VJJJX0bN2DXR0n4N7awAOi0tD18hBX9KH8hz/Lq96XQZ8fgftYFfA6X/gJ/wAumyfgXtZFHQ6b/KFAf9QL60XS6DP6f8EdsQELodNR93Erf+oHp39y+2VXwOlq7/YR/wDT1fdLoKvT/hzRJG0aaWBY2rJBEgVqNjIVRom+eh5fwd25vq0OlP8A8CP/AKerzpdBQf3I7Z/sGl/4Cf8AT0+L8HduVlZdFpgykFSIUsEGwRxxzz1edLoF0ul0ugXS6XS6BdLpdLoF0ul0ug//2Q=="/>
          <p:cNvSpPr>
            <a:spLocks noChangeAspect="1" noChangeArrowheads="1"/>
          </p:cNvSpPr>
          <p:nvPr/>
        </p:nvSpPr>
        <p:spPr bwMode="auto">
          <a:xfrm>
            <a:off x="307975" y="-1638300"/>
            <a:ext cx="30194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www.crystalinks.com/rosettaston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543" y="1809522"/>
            <a:ext cx="3204073" cy="39722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57200" y="381000"/>
            <a:ext cx="8305800" cy="766877"/>
          </a:xfrm>
          <a:prstGeom prst="rect">
            <a:avLst/>
          </a:prstGeom>
          <a:noFill/>
          <a:ln w="12700">
            <a:noFill/>
            <a:miter lim="800000"/>
            <a:headEnd/>
            <a:tailEnd/>
          </a:ln>
        </p:spPr>
        <p:txBody>
          <a:bodyPr wrap="square" lIns="90488" tIns="44450" rIns="90488" bIns="44450" anchor="b">
            <a:spAutoFit/>
          </a:bodyPr>
          <a:lstStyle/>
          <a:p>
            <a:pPr algn="ctr" eaLnBrk="0" hangingPunct="0"/>
            <a:r>
              <a:rPr lang="en-US" sz="4400" dirty="0" smtClean="0"/>
              <a:t>Machine Translation</a:t>
            </a:r>
          </a:p>
        </p:txBody>
      </p:sp>
      <p:sp>
        <p:nvSpPr>
          <p:cNvPr id="8199" name="Text Box 7"/>
          <p:cNvSpPr txBox="1">
            <a:spLocks noChangeArrowheads="1"/>
          </p:cNvSpPr>
          <p:nvPr/>
        </p:nvSpPr>
        <p:spPr bwMode="auto">
          <a:xfrm>
            <a:off x="-1371600" y="5867400"/>
            <a:ext cx="320675" cy="366713"/>
          </a:xfrm>
          <a:prstGeom prst="rect">
            <a:avLst/>
          </a:prstGeom>
          <a:noFill/>
          <a:ln w="9525">
            <a:noFill/>
            <a:miter lim="800000"/>
            <a:headEnd/>
            <a:tailEnd/>
          </a:ln>
        </p:spPr>
        <p:txBody>
          <a:bodyPr>
            <a:spAutoFit/>
          </a:bodyPr>
          <a:lstStyle/>
          <a:p>
            <a:endParaRPr lang="en-US"/>
          </a:p>
        </p:txBody>
      </p:sp>
      <p:sp>
        <p:nvSpPr>
          <p:cNvPr id="6" name="Text Box 3"/>
          <p:cNvSpPr txBox="1">
            <a:spLocks noChangeArrowheads="1"/>
          </p:cNvSpPr>
          <p:nvPr/>
        </p:nvSpPr>
        <p:spPr bwMode="auto">
          <a:xfrm>
            <a:off x="457200" y="1600200"/>
            <a:ext cx="3810000" cy="1069975"/>
          </a:xfrm>
          <a:prstGeom prst="rect">
            <a:avLst/>
          </a:prstGeom>
          <a:noFill/>
          <a:ln w="9525">
            <a:noFill/>
            <a:miter lim="800000"/>
            <a:headEnd/>
            <a:tailEnd/>
          </a:ln>
        </p:spPr>
        <p:txBody>
          <a:bodyPr>
            <a:spAutoFit/>
          </a:bodyPr>
          <a:lstStyle/>
          <a:p>
            <a:pPr algn="l"/>
            <a:r>
              <a:rPr lang="en-US" sz="1600" dirty="0">
                <a:latin typeface="Arial Unicode MS" pitchFamily="34" charset="-128"/>
                <a:ea typeface="Arial Unicode MS" pitchFamily="34" charset="-128"/>
                <a:cs typeface="Arial Unicode MS" pitchFamily="34" charset="-128"/>
              </a:rPr>
              <a:t>美国关岛国际机场及其办公室均接获一名自称沙地阿拉伯富商拉登等发出的电子邮件，威胁将会向机场等公众地方发动生化袭击後，关岛经保持高度戒备。</a:t>
            </a:r>
            <a:endParaRPr lang="en-US" sz="1600" dirty="0">
              <a:latin typeface="Times New Roman" pitchFamily="18" charset="0"/>
            </a:endParaRPr>
          </a:p>
        </p:txBody>
      </p:sp>
      <p:sp>
        <p:nvSpPr>
          <p:cNvPr id="7" name="TextBox 6"/>
          <p:cNvSpPr txBox="1"/>
          <p:nvPr/>
        </p:nvSpPr>
        <p:spPr>
          <a:xfrm>
            <a:off x="4495800" y="1600200"/>
            <a:ext cx="4419600" cy="1600438"/>
          </a:xfrm>
          <a:prstGeom prst="rect">
            <a:avLst/>
          </a:prstGeom>
          <a:noFill/>
        </p:spPr>
        <p:txBody>
          <a:bodyPr wrap="square" rtlCol="0">
            <a:spAutoFit/>
          </a:bodyPr>
          <a:lstStyle/>
          <a:p>
            <a:r>
              <a:rPr lang="en-US" sz="1400" dirty="0" err="1" smtClean="0"/>
              <a:t>Kowane</a:t>
            </a:r>
            <a:r>
              <a:rPr lang="en-US" sz="1400" dirty="0" smtClean="0"/>
              <a:t> </a:t>
            </a:r>
            <a:r>
              <a:rPr lang="en-US" sz="1400" dirty="0" err="1" smtClean="0"/>
              <a:t>mutum</a:t>
            </a:r>
            <a:r>
              <a:rPr lang="en-US" sz="1400" dirty="0" smtClean="0"/>
              <a:t> </a:t>
            </a:r>
            <a:r>
              <a:rPr lang="en-US" sz="1400" dirty="0" err="1" smtClean="0"/>
              <a:t>na</a:t>
            </a:r>
            <a:r>
              <a:rPr lang="en-US" sz="1400" dirty="0" smtClean="0"/>
              <a:t> </a:t>
            </a:r>
            <a:r>
              <a:rPr lang="en-US" sz="1400" dirty="0" err="1" smtClean="0"/>
              <a:t>da</a:t>
            </a:r>
            <a:r>
              <a:rPr lang="en-US" sz="1400" dirty="0" smtClean="0"/>
              <a:t> </a:t>
            </a:r>
            <a:r>
              <a:rPr lang="en-US" sz="1400" dirty="0" err="1" smtClean="0"/>
              <a:t>hakkin</a:t>
            </a:r>
            <a:r>
              <a:rPr lang="en-US" sz="1400" dirty="0" smtClean="0"/>
              <a:t> </a:t>
            </a:r>
            <a:r>
              <a:rPr lang="en-US" sz="1400" dirty="0" err="1" smtClean="0"/>
              <a:t>ya</a:t>
            </a:r>
            <a:r>
              <a:rPr lang="en-US" sz="1400" dirty="0" smtClean="0"/>
              <a:t> </a:t>
            </a:r>
            <a:r>
              <a:rPr lang="en-US" sz="1400" dirty="0" err="1" smtClean="0"/>
              <a:t>sami</a:t>
            </a:r>
            <a:r>
              <a:rPr lang="en-US" sz="1400" dirty="0" smtClean="0"/>
              <a:t> </a:t>
            </a:r>
            <a:r>
              <a:rPr lang="en-US" sz="1400" dirty="0" err="1" smtClean="0"/>
              <a:t>yancin</a:t>
            </a:r>
            <a:r>
              <a:rPr lang="en-US" sz="1400" dirty="0" smtClean="0"/>
              <a:t> yin </a:t>
            </a:r>
            <a:r>
              <a:rPr lang="en-US" sz="1400" dirty="0" err="1" smtClean="0"/>
              <a:t>tunani</a:t>
            </a:r>
            <a:r>
              <a:rPr lang="en-US" sz="1400" dirty="0" smtClean="0"/>
              <a:t> </a:t>
            </a:r>
            <a:r>
              <a:rPr lang="en-US" sz="1400" dirty="0" err="1" smtClean="0"/>
              <a:t>da</a:t>
            </a:r>
            <a:r>
              <a:rPr lang="en-US" sz="1400" dirty="0" smtClean="0"/>
              <a:t> </a:t>
            </a:r>
            <a:r>
              <a:rPr lang="en-US" sz="1400" dirty="0" err="1" smtClean="0"/>
              <a:t>na</a:t>
            </a:r>
            <a:r>
              <a:rPr lang="en-US" sz="1400" dirty="0" smtClean="0"/>
              <a:t> </a:t>
            </a:r>
            <a:r>
              <a:rPr lang="en-US" sz="1400" dirty="0" err="1" smtClean="0"/>
              <a:t>sanin</a:t>
            </a:r>
            <a:r>
              <a:rPr lang="en-US" sz="1400" dirty="0" smtClean="0"/>
              <a:t> </a:t>
            </a:r>
            <a:r>
              <a:rPr lang="en-US" sz="1400" dirty="0" err="1" smtClean="0"/>
              <a:t>yakamata</a:t>
            </a:r>
            <a:r>
              <a:rPr lang="en-US" sz="1400" dirty="0" smtClean="0"/>
              <a:t> </a:t>
            </a:r>
            <a:r>
              <a:rPr lang="en-US" sz="1400" dirty="0" err="1" smtClean="0"/>
              <a:t>da</a:t>
            </a:r>
            <a:r>
              <a:rPr lang="en-US" sz="1400" dirty="0" smtClean="0"/>
              <a:t> </a:t>
            </a:r>
            <a:r>
              <a:rPr lang="en-US" sz="1400" dirty="0" err="1" smtClean="0"/>
              <a:t>na</a:t>
            </a:r>
            <a:r>
              <a:rPr lang="en-US" sz="1400" dirty="0" smtClean="0"/>
              <a:t> bin </a:t>
            </a:r>
            <a:r>
              <a:rPr lang="en-US" sz="1400" dirty="0" err="1" smtClean="0"/>
              <a:t>addini</a:t>
            </a:r>
            <a:r>
              <a:rPr lang="en-US" sz="1400" dirty="0" smtClean="0"/>
              <a:t>; </a:t>
            </a:r>
            <a:r>
              <a:rPr lang="en-US" sz="1400" dirty="0" err="1" smtClean="0"/>
              <a:t>saboda</a:t>
            </a:r>
            <a:r>
              <a:rPr lang="en-US" sz="1400" dirty="0" smtClean="0"/>
              <a:t> </a:t>
            </a:r>
            <a:r>
              <a:rPr lang="en-US" sz="1400" dirty="0" err="1" smtClean="0"/>
              <a:t>haka</a:t>
            </a:r>
            <a:r>
              <a:rPr lang="en-US" sz="1400" dirty="0" smtClean="0"/>
              <a:t> </a:t>
            </a:r>
            <a:r>
              <a:rPr lang="en-US" sz="1400" dirty="0" err="1" smtClean="0"/>
              <a:t>yana</a:t>
            </a:r>
            <a:r>
              <a:rPr lang="en-US" sz="1400" dirty="0" smtClean="0"/>
              <a:t> </a:t>
            </a:r>
            <a:r>
              <a:rPr lang="en-US" sz="1400" dirty="0" err="1" smtClean="0"/>
              <a:t>da</a:t>
            </a:r>
            <a:r>
              <a:rPr lang="en-US" sz="1400" dirty="0" smtClean="0"/>
              <a:t> </a:t>
            </a:r>
            <a:r>
              <a:rPr lang="en-US" sz="1400" dirty="0" err="1" smtClean="0"/>
              <a:t>yancin</a:t>
            </a:r>
            <a:r>
              <a:rPr lang="en-US" sz="1400" dirty="0" smtClean="0"/>
              <a:t> sake </a:t>
            </a:r>
            <a:r>
              <a:rPr lang="en-US" sz="1400" dirty="0" err="1" smtClean="0"/>
              <a:t>addini</a:t>
            </a:r>
            <a:r>
              <a:rPr lang="en-US" sz="1400" dirty="0" smtClean="0"/>
              <a:t> </a:t>
            </a:r>
            <a:r>
              <a:rPr lang="en-US" sz="1400" dirty="0" err="1" smtClean="0"/>
              <a:t>ko</a:t>
            </a:r>
            <a:r>
              <a:rPr lang="en-US" sz="1400" dirty="0" smtClean="0"/>
              <a:t> </a:t>
            </a:r>
            <a:r>
              <a:rPr lang="en-US" sz="1400" dirty="0" err="1" smtClean="0"/>
              <a:t>ra'ayin</a:t>
            </a:r>
            <a:r>
              <a:rPr lang="en-US" sz="1400" dirty="0" smtClean="0"/>
              <a:t> </a:t>
            </a:r>
            <a:r>
              <a:rPr lang="en-US" sz="1400" dirty="0" err="1" smtClean="0"/>
              <a:t>da</a:t>
            </a:r>
            <a:r>
              <a:rPr lang="en-US" sz="1400" dirty="0" smtClean="0"/>
              <a:t> </a:t>
            </a:r>
            <a:r>
              <a:rPr lang="en-US" sz="1400" dirty="0" err="1" smtClean="0"/>
              <a:t>ya</a:t>
            </a:r>
            <a:r>
              <a:rPr lang="en-US" sz="1400" dirty="0" smtClean="0"/>
              <a:t> </a:t>
            </a:r>
            <a:r>
              <a:rPr lang="en-US" sz="1400" dirty="0" err="1" smtClean="0"/>
              <a:t>bada</a:t>
            </a:r>
            <a:r>
              <a:rPr lang="en-US" sz="1400" dirty="0" smtClean="0"/>
              <a:t> </a:t>
            </a:r>
            <a:r>
              <a:rPr lang="en-US" sz="1400" dirty="0" err="1" smtClean="0"/>
              <a:t>gaskiya</a:t>
            </a:r>
            <a:r>
              <a:rPr lang="en-US" sz="1400" dirty="0" smtClean="0"/>
              <a:t> </a:t>
            </a:r>
            <a:r>
              <a:rPr lang="en-US" sz="1400" dirty="0" err="1" smtClean="0"/>
              <a:t>gare</a:t>
            </a:r>
            <a:r>
              <a:rPr lang="en-US" sz="1400" dirty="0" smtClean="0"/>
              <a:t> </a:t>
            </a:r>
            <a:r>
              <a:rPr lang="en-US" sz="1400" dirty="0" err="1" smtClean="0"/>
              <a:t>shi</a:t>
            </a:r>
            <a:r>
              <a:rPr lang="en-US" sz="1400" dirty="0" smtClean="0"/>
              <a:t>, </a:t>
            </a:r>
            <a:r>
              <a:rPr lang="en-US" sz="1400" dirty="0" err="1" smtClean="0"/>
              <a:t>da</a:t>
            </a:r>
            <a:r>
              <a:rPr lang="en-US" sz="1400" dirty="0" smtClean="0"/>
              <a:t> </a:t>
            </a:r>
            <a:r>
              <a:rPr lang="en-US" sz="1400" dirty="0" err="1" smtClean="0"/>
              <a:t>kuma</a:t>
            </a:r>
            <a:r>
              <a:rPr lang="en-US" sz="1400" dirty="0" smtClean="0"/>
              <a:t> </a:t>
            </a:r>
            <a:r>
              <a:rPr lang="en-US" sz="1400" dirty="0" err="1" smtClean="0"/>
              <a:t>yancin</a:t>
            </a:r>
            <a:r>
              <a:rPr lang="en-US" sz="1400" dirty="0" smtClean="0"/>
              <a:t> </a:t>
            </a:r>
            <a:r>
              <a:rPr lang="en-US" sz="1400" dirty="0" err="1" smtClean="0"/>
              <a:t>nuna</a:t>
            </a:r>
            <a:r>
              <a:rPr lang="en-US" sz="1400" dirty="0" smtClean="0"/>
              <a:t> </a:t>
            </a:r>
            <a:r>
              <a:rPr lang="en-US" sz="1400" dirty="0" err="1" smtClean="0"/>
              <a:t>addininsa</a:t>
            </a:r>
            <a:r>
              <a:rPr lang="en-US" sz="1400" dirty="0" smtClean="0"/>
              <a:t> </a:t>
            </a:r>
            <a:r>
              <a:rPr lang="en-US" sz="1400" dirty="0" err="1" smtClean="0"/>
              <a:t>ko</a:t>
            </a:r>
            <a:r>
              <a:rPr lang="en-US" sz="1400" dirty="0" smtClean="0"/>
              <a:t> </a:t>
            </a:r>
            <a:r>
              <a:rPr lang="en-US" sz="1400" dirty="0" err="1" smtClean="0"/>
              <a:t>ra'ayinsa</a:t>
            </a:r>
            <a:r>
              <a:rPr lang="en-US" sz="1400" dirty="0" smtClean="0"/>
              <a:t>, </a:t>
            </a:r>
            <a:r>
              <a:rPr lang="en-US" sz="1400" dirty="0" err="1" smtClean="0"/>
              <a:t>shi</a:t>
            </a:r>
            <a:r>
              <a:rPr lang="en-US" sz="1400" dirty="0" smtClean="0"/>
              <a:t> </a:t>
            </a:r>
            <a:r>
              <a:rPr lang="en-US" sz="1400" dirty="0" err="1" smtClean="0"/>
              <a:t>daya</a:t>
            </a:r>
            <a:r>
              <a:rPr lang="en-US" sz="1400" dirty="0" smtClean="0"/>
              <a:t> </a:t>
            </a:r>
            <a:r>
              <a:rPr lang="en-US" sz="1400" dirty="0" err="1" smtClean="0"/>
              <a:t>ko</a:t>
            </a:r>
            <a:r>
              <a:rPr lang="en-US" sz="1400" dirty="0" smtClean="0"/>
              <a:t> a </a:t>
            </a:r>
            <a:r>
              <a:rPr lang="en-US" sz="1400" dirty="0" err="1" smtClean="0"/>
              <a:t>cikin</a:t>
            </a:r>
            <a:r>
              <a:rPr lang="en-US" sz="1400" dirty="0" smtClean="0"/>
              <a:t> taro </a:t>
            </a:r>
            <a:r>
              <a:rPr lang="en-US" sz="1400" dirty="0" err="1" smtClean="0"/>
              <a:t>kuma</a:t>
            </a:r>
            <a:r>
              <a:rPr lang="en-US" sz="1400" dirty="0" smtClean="0"/>
              <a:t> a </a:t>
            </a:r>
            <a:r>
              <a:rPr lang="en-US" sz="1400" dirty="0" err="1" smtClean="0"/>
              <a:t>fili</a:t>
            </a:r>
            <a:r>
              <a:rPr lang="en-US" sz="1400" dirty="0" smtClean="0"/>
              <a:t> </a:t>
            </a:r>
            <a:r>
              <a:rPr lang="en-US" sz="1400" dirty="0" err="1" smtClean="0"/>
              <a:t>ko</a:t>
            </a:r>
            <a:r>
              <a:rPr lang="en-US" sz="1400" dirty="0" smtClean="0"/>
              <a:t> a </a:t>
            </a:r>
            <a:r>
              <a:rPr lang="en-US" sz="1400" dirty="0" err="1" smtClean="0"/>
              <a:t>boye</a:t>
            </a:r>
            <a:r>
              <a:rPr lang="en-US" sz="1400" dirty="0" smtClean="0"/>
              <a:t> </a:t>
            </a:r>
            <a:r>
              <a:rPr lang="en-US" sz="1400" dirty="0" err="1" smtClean="0"/>
              <a:t>ta</a:t>
            </a:r>
            <a:r>
              <a:rPr lang="en-US" sz="1400" dirty="0" smtClean="0"/>
              <a:t> </a:t>
            </a:r>
            <a:r>
              <a:rPr lang="en-US" sz="1400" dirty="0" err="1" smtClean="0"/>
              <a:t>hanyar</a:t>
            </a:r>
            <a:r>
              <a:rPr lang="en-US" sz="1400" dirty="0" smtClean="0"/>
              <a:t> </a:t>
            </a:r>
            <a:r>
              <a:rPr lang="en-US" sz="1400" dirty="0" err="1" smtClean="0"/>
              <a:t>koyarwa</a:t>
            </a:r>
            <a:r>
              <a:rPr lang="en-US" sz="1400" dirty="0" smtClean="0"/>
              <a:t> </a:t>
            </a:r>
            <a:r>
              <a:rPr lang="en-US" sz="1400" dirty="0" err="1" smtClean="0"/>
              <a:t>ko</a:t>
            </a:r>
            <a:r>
              <a:rPr lang="en-US" sz="1400" dirty="0" smtClean="0"/>
              <a:t> yin </a:t>
            </a:r>
            <a:r>
              <a:rPr lang="en-US" sz="1400" dirty="0" err="1" smtClean="0"/>
              <a:t>ibada</a:t>
            </a:r>
            <a:r>
              <a:rPr lang="en-US" sz="1400" dirty="0" smtClean="0"/>
              <a:t>, </a:t>
            </a:r>
            <a:r>
              <a:rPr lang="en-US" sz="1400" dirty="0" err="1" smtClean="0"/>
              <a:t>ko</a:t>
            </a:r>
            <a:r>
              <a:rPr lang="en-US" sz="1400" dirty="0" smtClean="0"/>
              <a:t> </a:t>
            </a:r>
            <a:r>
              <a:rPr lang="en-US" sz="1400" dirty="0" err="1" smtClean="0"/>
              <a:t>bauta</a:t>
            </a:r>
            <a:r>
              <a:rPr lang="en-US" sz="1400" dirty="0" smtClean="0"/>
              <a:t> </a:t>
            </a:r>
            <a:r>
              <a:rPr lang="en-US" sz="1400" dirty="0" err="1" smtClean="0"/>
              <a:t>wa</a:t>
            </a:r>
            <a:r>
              <a:rPr lang="en-US" sz="1400" dirty="0" smtClean="0"/>
              <a:t> </a:t>
            </a:r>
            <a:r>
              <a:rPr lang="en-US" sz="1400" dirty="0" err="1" smtClean="0"/>
              <a:t>abin</a:t>
            </a:r>
            <a:r>
              <a:rPr lang="en-US" sz="1400" dirty="0" smtClean="0"/>
              <a:t> </a:t>
            </a:r>
            <a:r>
              <a:rPr lang="en-US" sz="1400" dirty="0" err="1" smtClean="0"/>
              <a:t>da</a:t>
            </a:r>
            <a:r>
              <a:rPr lang="en-US" sz="1400" dirty="0" smtClean="0"/>
              <a:t> </a:t>
            </a:r>
            <a:r>
              <a:rPr lang="en-US" sz="1400" dirty="0" err="1" smtClean="0"/>
              <a:t>ya</a:t>
            </a:r>
            <a:r>
              <a:rPr lang="en-US" sz="1400" dirty="0" smtClean="0"/>
              <a:t> </a:t>
            </a:r>
            <a:r>
              <a:rPr lang="en-US" sz="1400" dirty="0" err="1" smtClean="0"/>
              <a:t>bada</a:t>
            </a:r>
            <a:r>
              <a:rPr lang="en-US" sz="1400" dirty="0" smtClean="0"/>
              <a:t> </a:t>
            </a:r>
            <a:r>
              <a:rPr lang="en-US" sz="1400" dirty="0" err="1" smtClean="0"/>
              <a:t>gaskiya</a:t>
            </a:r>
            <a:r>
              <a:rPr lang="en-US" sz="1400" dirty="0" smtClean="0"/>
              <a:t> </a:t>
            </a:r>
            <a:r>
              <a:rPr lang="en-US" sz="1400" dirty="0" err="1" smtClean="0"/>
              <a:t>gare</a:t>
            </a:r>
            <a:r>
              <a:rPr lang="en-US" sz="1400" dirty="0" smtClean="0"/>
              <a:t> </a:t>
            </a:r>
            <a:r>
              <a:rPr lang="en-US" sz="1400" dirty="0" err="1" smtClean="0"/>
              <a:t>shi</a:t>
            </a:r>
            <a:r>
              <a:rPr lang="en-US" sz="1400" dirty="0" smtClean="0"/>
              <a:t> </a:t>
            </a:r>
            <a:r>
              <a:rPr lang="en-US" sz="1400" dirty="0" err="1" smtClean="0"/>
              <a:t>da</a:t>
            </a:r>
            <a:r>
              <a:rPr lang="en-US" sz="1400" dirty="0" smtClean="0"/>
              <a:t> yin </a:t>
            </a:r>
          </a:p>
          <a:p>
            <a:r>
              <a:rPr lang="en-US" sz="1400" dirty="0" err="1" smtClean="0"/>
              <a:t>abubuwan</a:t>
            </a:r>
            <a:r>
              <a:rPr lang="en-US" sz="1400" dirty="0" smtClean="0"/>
              <a:t> </a:t>
            </a:r>
            <a:r>
              <a:rPr lang="en-US" sz="1400" dirty="0" err="1" smtClean="0"/>
              <a:t>da</a:t>
            </a:r>
            <a:r>
              <a:rPr lang="en-US" sz="1400" dirty="0" smtClean="0"/>
              <a:t> </a:t>
            </a:r>
            <a:r>
              <a:rPr lang="en-US" sz="1400" dirty="0" err="1" smtClean="0"/>
              <a:t>abin</a:t>
            </a:r>
            <a:r>
              <a:rPr lang="en-US" sz="1400" dirty="0" smtClean="0"/>
              <a:t> </a:t>
            </a:r>
            <a:r>
              <a:rPr lang="en-US" sz="1400" dirty="0" err="1" smtClean="0"/>
              <a:t>da</a:t>
            </a:r>
            <a:r>
              <a:rPr lang="en-US" sz="1400" dirty="0" smtClean="0"/>
              <a:t> </a:t>
            </a:r>
            <a:r>
              <a:rPr lang="en-US" sz="1400" dirty="0" err="1" smtClean="0"/>
              <a:t>yake</a:t>
            </a:r>
            <a:r>
              <a:rPr lang="en-US" sz="1400" dirty="0" smtClean="0"/>
              <a:t> </a:t>
            </a:r>
            <a:r>
              <a:rPr lang="en-US" sz="1400" dirty="0" err="1" smtClean="0"/>
              <a:t>bauta</a:t>
            </a:r>
            <a:r>
              <a:rPr lang="en-US" sz="1400" dirty="0" smtClean="0"/>
              <a:t> </a:t>
            </a:r>
            <a:r>
              <a:rPr lang="en-US" sz="1400" dirty="0" err="1" smtClean="0"/>
              <a:t>wa</a:t>
            </a:r>
            <a:r>
              <a:rPr lang="en-US" sz="1400" dirty="0" smtClean="0"/>
              <a:t> din </a:t>
            </a:r>
            <a:r>
              <a:rPr lang="en-US" sz="1400" dirty="0" err="1" smtClean="0"/>
              <a:t>ya</a:t>
            </a:r>
            <a:r>
              <a:rPr lang="en-US" sz="1400" dirty="0" smtClean="0"/>
              <a:t> </a:t>
            </a:r>
            <a:r>
              <a:rPr lang="en-US" sz="1400" dirty="0" err="1" smtClean="0"/>
              <a:t>nuna</a:t>
            </a:r>
            <a:r>
              <a:rPr lang="en-US" sz="1400" dirty="0" smtClean="0"/>
              <a:t> </a:t>
            </a:r>
            <a:r>
              <a:rPr lang="en-US" sz="1400" dirty="0" err="1" smtClean="0"/>
              <a:t>masa</a:t>
            </a:r>
            <a:r>
              <a:rPr lang="en-US" sz="1400" dirty="0" smtClean="0"/>
              <a:t>.</a:t>
            </a:r>
            <a:endParaRPr lang="en-US" sz="14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Translation Knowledge from</a:t>
            </a:r>
            <a:br>
              <a:rPr lang="en-US" dirty="0" smtClean="0"/>
            </a:br>
            <a:r>
              <a:rPr lang="en-US" dirty="0" smtClean="0"/>
              <a:t>Non-Parallel Text?</a:t>
            </a:r>
            <a:endParaRPr lang="en-US" dirty="0"/>
          </a:p>
        </p:txBody>
      </p:sp>
      <p:sp>
        <p:nvSpPr>
          <p:cNvPr id="5" name="TextBox 4"/>
          <p:cNvSpPr txBox="1"/>
          <p:nvPr/>
        </p:nvSpPr>
        <p:spPr>
          <a:xfrm>
            <a:off x="1295400" y="2057400"/>
            <a:ext cx="1652247" cy="461665"/>
          </a:xfrm>
          <a:prstGeom prst="rect">
            <a:avLst/>
          </a:prstGeom>
          <a:noFill/>
        </p:spPr>
        <p:txBody>
          <a:bodyPr wrap="none" rtlCol="0">
            <a:spAutoFit/>
          </a:bodyPr>
          <a:lstStyle/>
          <a:p>
            <a:r>
              <a:rPr lang="en-US" sz="2400" smtClean="0">
                <a:solidFill>
                  <a:schemeClr val="bg1">
                    <a:lumMod val="65000"/>
                  </a:schemeClr>
                </a:solidFill>
              </a:rPr>
              <a:t>Parallel text</a:t>
            </a:r>
            <a:endParaRPr lang="en-US" sz="2400" dirty="0">
              <a:solidFill>
                <a:schemeClr val="bg1">
                  <a:lumMod val="65000"/>
                </a:schemeClr>
              </a:solidFill>
            </a:endParaRPr>
          </a:p>
        </p:txBody>
      </p:sp>
      <p:sp>
        <p:nvSpPr>
          <p:cNvPr id="6" name="TextBox 5"/>
          <p:cNvSpPr txBox="1"/>
          <p:nvPr/>
        </p:nvSpPr>
        <p:spPr>
          <a:xfrm>
            <a:off x="4800600" y="2057400"/>
            <a:ext cx="1618648" cy="461665"/>
          </a:xfrm>
          <a:prstGeom prst="rect">
            <a:avLst/>
          </a:prstGeom>
          <a:noFill/>
        </p:spPr>
        <p:txBody>
          <a:bodyPr wrap="none" rtlCol="0">
            <a:spAutoFit/>
          </a:bodyPr>
          <a:lstStyle/>
          <a:p>
            <a:r>
              <a:rPr lang="en-US" sz="2400" dirty="0" smtClean="0"/>
              <a:t>English text</a:t>
            </a:r>
            <a:endParaRPr lang="en-US" sz="2400" dirty="0"/>
          </a:p>
        </p:txBody>
      </p:sp>
      <p:sp>
        <p:nvSpPr>
          <p:cNvPr id="7" name="TextBox 6"/>
          <p:cNvSpPr txBox="1"/>
          <p:nvPr/>
        </p:nvSpPr>
        <p:spPr>
          <a:xfrm>
            <a:off x="6797758" y="2057400"/>
            <a:ext cx="1838260" cy="461665"/>
          </a:xfrm>
          <a:prstGeom prst="rect">
            <a:avLst/>
          </a:prstGeom>
          <a:noFill/>
        </p:spPr>
        <p:txBody>
          <a:bodyPr wrap="none" rtlCol="0">
            <a:spAutoFit/>
          </a:bodyPr>
          <a:lstStyle/>
          <a:p>
            <a:r>
              <a:rPr lang="en-US" sz="2400" dirty="0" smtClean="0"/>
              <a:t>Albanian text</a:t>
            </a:r>
            <a:endParaRPr lang="en-US" sz="2400" dirty="0"/>
          </a:p>
        </p:txBody>
      </p:sp>
      <p:cxnSp>
        <p:nvCxnSpPr>
          <p:cNvPr id="9" name="Straight Arrow Connector 8"/>
          <p:cNvCxnSpPr/>
          <p:nvPr/>
        </p:nvCxnSpPr>
        <p:spPr>
          <a:xfrm>
            <a:off x="2201844" y="2590800"/>
            <a:ext cx="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91128" y="5181600"/>
            <a:ext cx="3475375" cy="1200329"/>
          </a:xfrm>
          <a:prstGeom prst="rect">
            <a:avLst/>
          </a:prstGeom>
          <a:noFill/>
        </p:spPr>
        <p:txBody>
          <a:bodyPr wrap="none" rtlCol="0">
            <a:spAutoFit/>
          </a:bodyPr>
          <a:lstStyle/>
          <a:p>
            <a:r>
              <a:rPr lang="en-US" sz="2400" dirty="0" smtClean="0">
                <a:solidFill>
                  <a:schemeClr val="bg1">
                    <a:lumMod val="65000"/>
                  </a:schemeClr>
                </a:solidFill>
              </a:rPr>
              <a:t>Translation model</a:t>
            </a:r>
          </a:p>
          <a:p>
            <a:r>
              <a:rPr lang="en-US" sz="2400" dirty="0" smtClean="0">
                <a:solidFill>
                  <a:schemeClr val="bg1">
                    <a:lumMod val="65000"/>
                  </a:schemeClr>
                </a:solidFill>
              </a:rPr>
              <a:t>(bilingual dictionary,</a:t>
            </a:r>
          </a:p>
          <a:p>
            <a:r>
              <a:rPr lang="en-US" sz="2400" dirty="0">
                <a:solidFill>
                  <a:schemeClr val="bg1">
                    <a:lumMod val="65000"/>
                  </a:schemeClr>
                </a:solidFill>
              </a:rPr>
              <a:t> </a:t>
            </a:r>
            <a:r>
              <a:rPr lang="en-US" sz="2400" dirty="0" smtClean="0">
                <a:solidFill>
                  <a:schemeClr val="bg1">
                    <a:lumMod val="65000"/>
                  </a:schemeClr>
                </a:solidFill>
              </a:rPr>
              <a:t> re-ordering patterns, </a:t>
            </a:r>
            <a:r>
              <a:rPr lang="en-US" sz="2400" dirty="0" err="1" smtClean="0">
                <a:solidFill>
                  <a:schemeClr val="bg1">
                    <a:lumMod val="65000"/>
                  </a:schemeClr>
                </a:solidFill>
              </a:rPr>
              <a:t>etc</a:t>
            </a:r>
            <a:r>
              <a:rPr lang="en-US" sz="2400" dirty="0" smtClean="0">
                <a:solidFill>
                  <a:schemeClr val="bg1">
                    <a:lumMod val="65000"/>
                  </a:schemeClr>
                </a:solidFill>
              </a:rPr>
              <a:t>)</a:t>
            </a:r>
            <a:endParaRPr lang="en-US" sz="2400" dirty="0">
              <a:solidFill>
                <a:schemeClr val="bg1">
                  <a:lumMod val="65000"/>
                </a:schemeClr>
              </a:solidFill>
            </a:endParaRPr>
          </a:p>
        </p:txBody>
      </p:sp>
      <p:cxnSp>
        <p:nvCxnSpPr>
          <p:cNvPr id="11" name="Straight Arrow Connector 10"/>
          <p:cNvCxnSpPr/>
          <p:nvPr/>
        </p:nvCxnSpPr>
        <p:spPr>
          <a:xfrm>
            <a:off x="2201844" y="4114800"/>
            <a:ext cx="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83358" y="2667000"/>
            <a:ext cx="5334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45358" y="4114800"/>
            <a:ext cx="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721558" y="2667000"/>
            <a:ext cx="7620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935144" y="3505200"/>
            <a:ext cx="533400" cy="533400"/>
          </a:xfrm>
          <a:prstGeom prst="rect">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65000"/>
                </a:schemeClr>
              </a:solidFill>
            </a:endParaRPr>
          </a:p>
        </p:txBody>
      </p:sp>
      <p:sp>
        <p:nvSpPr>
          <p:cNvPr id="18" name="Rectangle 17"/>
          <p:cNvSpPr/>
          <p:nvPr/>
        </p:nvSpPr>
        <p:spPr>
          <a:xfrm>
            <a:off x="6340558"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t>
            </a:r>
            <a:endParaRPr lang="en-US" sz="2400" dirty="0"/>
          </a:p>
        </p:txBody>
      </p:sp>
      <p:sp>
        <p:nvSpPr>
          <p:cNvPr id="15" name="TextBox 14"/>
          <p:cNvSpPr txBox="1"/>
          <p:nvPr/>
        </p:nvSpPr>
        <p:spPr>
          <a:xfrm>
            <a:off x="5135225" y="5181600"/>
            <a:ext cx="3475375" cy="1200329"/>
          </a:xfrm>
          <a:prstGeom prst="rect">
            <a:avLst/>
          </a:prstGeom>
          <a:noFill/>
        </p:spPr>
        <p:txBody>
          <a:bodyPr wrap="none" rtlCol="0">
            <a:spAutoFit/>
          </a:bodyPr>
          <a:lstStyle/>
          <a:p>
            <a:r>
              <a:rPr lang="en-US" sz="2400" dirty="0" smtClean="0"/>
              <a:t>Translation model</a:t>
            </a:r>
          </a:p>
          <a:p>
            <a:r>
              <a:rPr lang="en-US" sz="2400" dirty="0" smtClean="0"/>
              <a:t>(bilingual dictionary,</a:t>
            </a:r>
          </a:p>
          <a:p>
            <a:r>
              <a:rPr lang="en-US" sz="2400" dirty="0"/>
              <a:t> </a:t>
            </a:r>
            <a:r>
              <a:rPr lang="en-US" sz="2400" dirty="0" smtClean="0"/>
              <a:t> re-ordering patterns, </a:t>
            </a:r>
            <a:r>
              <a:rPr lang="en-US" sz="2400" dirty="0" err="1" smtClean="0"/>
              <a:t>etc</a:t>
            </a:r>
            <a:r>
              <a:rPr lang="en-US" sz="2400" dirty="0" smtClean="0"/>
              <a:t>)</a:t>
            </a:r>
            <a:endParaRPr lang="en-US" sz="2400" dirty="0"/>
          </a:p>
        </p:txBody>
      </p:sp>
      <p:sp>
        <p:nvSpPr>
          <p:cNvPr id="3" name="TextBox 2"/>
          <p:cNvSpPr txBox="1"/>
          <p:nvPr/>
        </p:nvSpPr>
        <p:spPr>
          <a:xfrm>
            <a:off x="3546525" y="3264068"/>
            <a:ext cx="2603533" cy="1323439"/>
          </a:xfrm>
          <a:prstGeom prst="rect">
            <a:avLst/>
          </a:prstGeom>
          <a:solidFill>
            <a:srgbClr val="FFFF00"/>
          </a:solidFill>
        </p:spPr>
        <p:txBody>
          <a:bodyPr wrap="none" rtlCol="0">
            <a:spAutoFit/>
          </a:bodyPr>
          <a:lstStyle/>
          <a:p>
            <a:r>
              <a:rPr lang="en-US" sz="2000" b="1" dirty="0" smtClean="0"/>
              <a:t>Can we automatically</a:t>
            </a:r>
          </a:p>
          <a:p>
            <a:r>
              <a:rPr lang="en-US" sz="2000" b="1" dirty="0" smtClean="0"/>
              <a:t>decipher Albanian into</a:t>
            </a:r>
          </a:p>
          <a:p>
            <a:r>
              <a:rPr lang="en-US" sz="2000" b="1" dirty="0" smtClean="0"/>
              <a:t>English, without a</a:t>
            </a:r>
          </a:p>
          <a:p>
            <a:r>
              <a:rPr lang="en-US" sz="2000" b="1" dirty="0" smtClean="0"/>
              <a:t>“Rosetta Stone”?</a:t>
            </a:r>
          </a:p>
        </p:txBody>
      </p:sp>
    </p:spTree>
    <p:extLst>
      <p:ext uri="{BB962C8B-B14F-4D97-AF65-F5344CB8AC3E}">
        <p14:creationId xmlns:p14="http://schemas.microsoft.com/office/powerpoint/2010/main" val="4171629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pPr algn="l"/>
            <a:r>
              <a:rPr lang="en-US" dirty="0" smtClean="0"/>
              <a:t>African Languages</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5"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endParaRPr lang="en-US" sz="2000" b="1" dirty="0"/>
          </a:p>
        </p:txBody>
      </p:sp>
      <p:cxnSp>
        <p:nvCxnSpPr>
          <p:cNvPr id="31" name="Straight Arrow Connector 30"/>
          <p:cNvCxnSpPr/>
          <p:nvPr/>
        </p:nvCxnSpPr>
        <p:spPr>
          <a:xfrm rot="10800000">
            <a:off x="6477000" y="4267200"/>
            <a:ext cx="5334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61695" y="4572000"/>
            <a:ext cx="2012538" cy="1323439"/>
          </a:xfrm>
          <a:prstGeom prst="rect">
            <a:avLst/>
          </a:prstGeom>
          <a:noFill/>
        </p:spPr>
        <p:txBody>
          <a:bodyPr wrap="none" rtlCol="0">
            <a:spAutoFit/>
          </a:bodyPr>
          <a:lstStyle/>
          <a:p>
            <a:pPr algn="r"/>
            <a:r>
              <a:rPr lang="en-US" sz="2000" b="1" dirty="0" smtClean="0"/>
              <a:t>1000+ languages </a:t>
            </a:r>
          </a:p>
          <a:p>
            <a:pPr algn="r"/>
            <a:r>
              <a:rPr lang="en-US" sz="2000" b="1" dirty="0" smtClean="0"/>
              <a:t>spoken,</a:t>
            </a:r>
          </a:p>
          <a:p>
            <a:pPr algn="r"/>
            <a:r>
              <a:rPr lang="en-US" sz="2000" b="1" dirty="0" smtClean="0"/>
              <a:t>40+ by 1m+ </a:t>
            </a:r>
          </a:p>
          <a:p>
            <a:pPr algn="r"/>
            <a:r>
              <a:rPr lang="en-US" sz="2000" b="1" dirty="0" smtClean="0"/>
              <a:t>speakers</a:t>
            </a:r>
            <a:endParaRPr lang="en-US" sz="2000" b="1" dirty="0"/>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extLst>
      <p:ext uri="{BB962C8B-B14F-4D97-AF65-F5344CB8AC3E}">
        <p14:creationId xmlns:p14="http://schemas.microsoft.com/office/powerpoint/2010/main" val="3599172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Translation as Decipherment?</a:t>
            </a:r>
            <a:br>
              <a:rPr lang="en-US" dirty="0" smtClean="0"/>
            </a:br>
            <a:r>
              <a:rPr lang="en-US" dirty="0" smtClean="0"/>
              <a:t>Our </a:t>
            </a:r>
            <a:r>
              <a:rPr lang="en-US" dirty="0" smtClean="0"/>
              <a:t>Cryptographic Roots</a:t>
            </a:r>
            <a:endParaRPr lang="en-US" dirty="0"/>
          </a:p>
        </p:txBody>
      </p:sp>
      <p:sp>
        <p:nvSpPr>
          <p:cNvPr id="4" name="TextBox 3"/>
          <p:cNvSpPr txBox="1"/>
          <p:nvPr/>
        </p:nvSpPr>
        <p:spPr>
          <a:xfrm>
            <a:off x="457200" y="1929826"/>
            <a:ext cx="5834802" cy="584775"/>
          </a:xfrm>
          <a:prstGeom prst="rect">
            <a:avLst/>
          </a:prstGeom>
          <a:noFill/>
        </p:spPr>
        <p:txBody>
          <a:bodyPr wrap="none" rtlCol="0">
            <a:spAutoFit/>
          </a:bodyPr>
          <a:lstStyle/>
          <a:p>
            <a:r>
              <a:rPr lang="en-US" sz="3200" dirty="0" smtClean="0"/>
              <a:t>Automating Cryptography (1930s)</a:t>
            </a:r>
            <a:endParaRPr lang="en-US" sz="3200" dirty="0"/>
          </a:p>
        </p:txBody>
      </p:sp>
      <p:sp>
        <p:nvSpPr>
          <p:cNvPr id="5" name="TextBox 4"/>
          <p:cNvSpPr txBox="1"/>
          <p:nvPr/>
        </p:nvSpPr>
        <p:spPr>
          <a:xfrm>
            <a:off x="487680" y="4215826"/>
            <a:ext cx="3425938" cy="584775"/>
          </a:xfrm>
          <a:prstGeom prst="rect">
            <a:avLst/>
          </a:prstGeom>
          <a:noFill/>
        </p:spPr>
        <p:txBody>
          <a:bodyPr wrap="none" rtlCol="0">
            <a:spAutoFit/>
          </a:bodyPr>
          <a:lstStyle/>
          <a:p>
            <a:r>
              <a:rPr lang="en-US" sz="3200" dirty="0" smtClean="0"/>
              <a:t>Information Theory</a:t>
            </a:r>
            <a:endParaRPr lang="en-US" sz="3200" dirty="0"/>
          </a:p>
        </p:txBody>
      </p:sp>
      <p:sp>
        <p:nvSpPr>
          <p:cNvPr id="6" name="TextBox 5"/>
          <p:cNvSpPr txBox="1"/>
          <p:nvPr/>
        </p:nvSpPr>
        <p:spPr>
          <a:xfrm>
            <a:off x="1752600" y="3072825"/>
            <a:ext cx="5551135" cy="584775"/>
          </a:xfrm>
          <a:prstGeom prst="rect">
            <a:avLst/>
          </a:prstGeom>
          <a:noFill/>
        </p:spPr>
        <p:txBody>
          <a:bodyPr wrap="none" rtlCol="0">
            <a:spAutoFit/>
          </a:bodyPr>
          <a:lstStyle/>
          <a:p>
            <a:r>
              <a:rPr lang="en-US" sz="3200" dirty="0" smtClean="0"/>
              <a:t>Cracking German Enigma Cipher</a:t>
            </a:r>
            <a:endParaRPr lang="en-US" sz="3200" dirty="0"/>
          </a:p>
        </p:txBody>
      </p:sp>
      <p:sp>
        <p:nvSpPr>
          <p:cNvPr id="7" name="TextBox 6"/>
          <p:cNvSpPr txBox="1"/>
          <p:nvPr/>
        </p:nvSpPr>
        <p:spPr>
          <a:xfrm>
            <a:off x="4724400" y="3933023"/>
            <a:ext cx="3054426" cy="584775"/>
          </a:xfrm>
          <a:prstGeom prst="rect">
            <a:avLst/>
          </a:prstGeom>
          <a:noFill/>
        </p:spPr>
        <p:txBody>
          <a:bodyPr wrap="none" rtlCol="0">
            <a:spAutoFit/>
          </a:bodyPr>
          <a:lstStyle/>
          <a:p>
            <a:r>
              <a:rPr lang="en-US" sz="3200" dirty="0" smtClean="0"/>
              <a:t>Proto-Computers</a:t>
            </a:r>
            <a:endParaRPr lang="en-US" sz="3200" dirty="0"/>
          </a:p>
        </p:txBody>
      </p:sp>
      <p:sp>
        <p:nvSpPr>
          <p:cNvPr id="8" name="TextBox 7"/>
          <p:cNvSpPr txBox="1"/>
          <p:nvPr/>
        </p:nvSpPr>
        <p:spPr>
          <a:xfrm>
            <a:off x="4724400" y="5968425"/>
            <a:ext cx="3566233" cy="584775"/>
          </a:xfrm>
          <a:prstGeom prst="rect">
            <a:avLst/>
          </a:prstGeom>
          <a:noFill/>
        </p:spPr>
        <p:txBody>
          <a:bodyPr wrap="none" rtlCol="0">
            <a:spAutoFit/>
          </a:bodyPr>
          <a:lstStyle/>
          <a:p>
            <a:r>
              <a:rPr lang="en-US" sz="3200" dirty="0" smtClean="0"/>
              <a:t>Machine Translation</a:t>
            </a:r>
            <a:endParaRPr lang="en-US" sz="3200" dirty="0"/>
          </a:p>
        </p:txBody>
      </p:sp>
      <p:cxnSp>
        <p:nvCxnSpPr>
          <p:cNvPr id="10" name="Straight Arrow Connector 9"/>
          <p:cNvCxnSpPr/>
          <p:nvPr/>
        </p:nvCxnSpPr>
        <p:spPr>
          <a:xfrm>
            <a:off x="3124200" y="2514601"/>
            <a:ext cx="533400" cy="558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124200" y="3657600"/>
            <a:ext cx="381000" cy="55822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3"/>
          </p:cNvCxnSpPr>
          <p:nvPr/>
        </p:nvCxnSpPr>
        <p:spPr>
          <a:xfrm flipH="1">
            <a:off x="3913618" y="4368226"/>
            <a:ext cx="614550" cy="13998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2"/>
          </p:cNvCxnSpPr>
          <p:nvPr/>
        </p:nvCxnSpPr>
        <p:spPr>
          <a:xfrm flipH="1" flipV="1">
            <a:off x="4528168" y="3657600"/>
            <a:ext cx="426930" cy="27911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57600" y="4901626"/>
            <a:ext cx="1084033"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156685" y="4517798"/>
            <a:ext cx="482116" cy="7648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9000" y="5435026"/>
            <a:ext cx="3455370" cy="584775"/>
          </a:xfrm>
          <a:prstGeom prst="rect">
            <a:avLst/>
          </a:prstGeom>
          <a:noFill/>
        </p:spPr>
        <p:txBody>
          <a:bodyPr wrap="none" rtlCol="0">
            <a:spAutoFit/>
          </a:bodyPr>
          <a:lstStyle/>
          <a:p>
            <a:r>
              <a:rPr lang="en-US" sz="3200" dirty="0" smtClean="0"/>
              <a:t>Speech Recognition</a:t>
            </a:r>
            <a:endParaRPr lang="en-US" sz="3200" dirty="0"/>
          </a:p>
        </p:txBody>
      </p:sp>
      <p:sp>
        <p:nvSpPr>
          <p:cNvPr id="28" name="TextBox 27"/>
          <p:cNvSpPr txBox="1"/>
          <p:nvPr/>
        </p:nvSpPr>
        <p:spPr>
          <a:xfrm>
            <a:off x="7303735" y="3003829"/>
            <a:ext cx="1439689" cy="830997"/>
          </a:xfrm>
          <a:prstGeom prst="rect">
            <a:avLst/>
          </a:prstGeom>
          <a:solidFill>
            <a:srgbClr val="FFFF00"/>
          </a:solidFill>
        </p:spPr>
        <p:txBody>
          <a:bodyPr wrap="none" rtlCol="0">
            <a:spAutoFit/>
          </a:bodyPr>
          <a:lstStyle/>
          <a:p>
            <a:r>
              <a:rPr lang="en-US" sz="2400" dirty="0" smtClean="0"/>
              <a:t>“First NLP</a:t>
            </a:r>
          </a:p>
          <a:p>
            <a:r>
              <a:rPr lang="en-US" sz="2400" dirty="0"/>
              <a:t> </a:t>
            </a:r>
            <a:r>
              <a:rPr lang="en-US" sz="2400" dirty="0" smtClean="0"/>
              <a:t>problem”</a:t>
            </a:r>
            <a:endParaRPr lang="en-US" sz="2400" dirty="0"/>
          </a:p>
        </p:txBody>
      </p:sp>
    </p:spTree>
    <p:extLst>
      <p:ext uri="{BB962C8B-B14F-4D97-AF65-F5344CB8AC3E}">
        <p14:creationId xmlns:p14="http://schemas.microsoft.com/office/powerpoint/2010/main" val="2913534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752600" y="2049887"/>
            <a:ext cx="1315641" cy="1981200"/>
          </a:xfrm>
          <a:prstGeom prst="rect">
            <a:avLst/>
          </a:prstGeom>
          <a:noFill/>
          <a:ln w="9525">
            <a:noFill/>
            <a:miter lim="800000"/>
            <a:headEnd/>
            <a:tailEnd/>
          </a:ln>
        </p:spPr>
      </p:pic>
      <p:sp>
        <p:nvSpPr>
          <p:cNvPr id="30722" name="Title 1"/>
          <p:cNvSpPr>
            <a:spLocks noGrp="1"/>
          </p:cNvSpPr>
          <p:nvPr>
            <p:ph type="title" idx="4294967295"/>
          </p:nvPr>
        </p:nvSpPr>
        <p:spPr/>
        <p:txBody>
          <a:bodyPr>
            <a:normAutofit fontScale="90000"/>
          </a:bodyPr>
          <a:lstStyle/>
          <a:p>
            <a:pPr eaLnBrk="1" hangingPunct="1"/>
            <a:r>
              <a:rPr lang="en-US" sz="4000" dirty="0" smtClean="0"/>
              <a:t>German Enigma Cipher Machine </a:t>
            </a:r>
            <a:br>
              <a:rPr lang="en-US" sz="4000" dirty="0" smtClean="0"/>
            </a:br>
            <a:r>
              <a:rPr lang="en-US" sz="4000" dirty="0" smtClean="0"/>
              <a:t>(1920s-1940s)</a:t>
            </a:r>
          </a:p>
        </p:txBody>
      </p:sp>
      <p:pic>
        <p:nvPicPr>
          <p:cNvPr id="8" name="Picture 2"/>
          <p:cNvPicPr>
            <a:picLocks noChangeAspect="1" noChangeArrowheads="1"/>
          </p:cNvPicPr>
          <p:nvPr/>
        </p:nvPicPr>
        <p:blipFill>
          <a:blip r:embed="rId2" cstate="print"/>
          <a:srcRect/>
          <a:stretch>
            <a:fillRect/>
          </a:stretch>
        </p:blipFill>
        <p:spPr bwMode="auto">
          <a:xfrm>
            <a:off x="6019800" y="2057400"/>
            <a:ext cx="1315641" cy="1981200"/>
          </a:xfrm>
          <a:prstGeom prst="rect">
            <a:avLst/>
          </a:prstGeom>
          <a:noFill/>
          <a:ln w="9525">
            <a:noFill/>
            <a:miter lim="800000"/>
            <a:headEnd/>
            <a:tailEnd/>
          </a:ln>
        </p:spPr>
      </p:pic>
      <p:sp>
        <p:nvSpPr>
          <p:cNvPr id="10" name="TextBox 9"/>
          <p:cNvSpPr txBox="1"/>
          <p:nvPr/>
        </p:nvSpPr>
        <p:spPr>
          <a:xfrm>
            <a:off x="3581400" y="1981200"/>
            <a:ext cx="1722910" cy="1754326"/>
          </a:xfrm>
          <a:prstGeom prst="rect">
            <a:avLst/>
          </a:prstGeom>
          <a:noFill/>
        </p:spPr>
        <p:txBody>
          <a:bodyPr wrap="square" rtlCol="0">
            <a:spAutoFit/>
          </a:bodyPr>
          <a:lstStyle/>
          <a:p>
            <a:r>
              <a:rPr lang="en-US" dirty="0" smtClean="0">
                <a:latin typeface="Courier New" pitchFamily="49" charset="0"/>
                <a:cs typeface="Courier New" pitchFamily="49" charset="0"/>
              </a:rPr>
              <a:t>over the </a:t>
            </a:r>
          </a:p>
          <a:p>
            <a:r>
              <a:rPr lang="en-US" dirty="0" smtClean="0">
                <a:latin typeface="Courier New" pitchFamily="49" charset="0"/>
                <a:cs typeface="Courier New" pitchFamily="49" charset="0"/>
              </a:rPr>
              <a:t>radio:</a:t>
            </a:r>
          </a:p>
          <a:p>
            <a:endParaRPr lang="en-US" dirty="0">
              <a:latin typeface="Courier New" pitchFamily="49" charset="0"/>
              <a:cs typeface="Courier New" pitchFamily="49" charset="0"/>
            </a:endParaRPr>
          </a:p>
          <a:p>
            <a:r>
              <a:rPr lang="en-US" b="1" dirty="0" smtClean="0">
                <a:solidFill>
                  <a:srgbClr val="FF0000"/>
                </a:solidFill>
                <a:latin typeface="Courier New" pitchFamily="49" charset="0"/>
                <a:cs typeface="Courier New" pitchFamily="49" charset="0"/>
              </a:rPr>
              <a:t>DRKWI FKSLW</a:t>
            </a:r>
          </a:p>
          <a:p>
            <a:r>
              <a:rPr lang="en-US" b="1" dirty="0" smtClean="0">
                <a:solidFill>
                  <a:srgbClr val="FF0000"/>
                </a:solidFill>
                <a:latin typeface="Courier New" pitchFamily="49" charset="0"/>
                <a:cs typeface="Courier New" pitchFamily="49" charset="0"/>
              </a:rPr>
              <a:t>ORISJ DKSUE</a:t>
            </a:r>
          </a:p>
          <a:p>
            <a:r>
              <a:rPr lang="en-US" b="1" dirty="0" smtClean="0">
                <a:solidFill>
                  <a:srgbClr val="FF0000"/>
                </a:solidFill>
                <a:latin typeface="Courier New" pitchFamily="49" charset="0"/>
                <a:cs typeface="Courier New" pitchFamily="49" charset="0"/>
              </a:rPr>
              <a:t>IFKRP ...</a:t>
            </a:r>
            <a:endParaRPr lang="en-US" b="1" dirty="0">
              <a:solidFill>
                <a:srgbClr val="FF0000"/>
              </a:solidFill>
              <a:latin typeface="Courier New" pitchFamily="49" charset="0"/>
              <a:cs typeface="Courier New" pitchFamily="49" charset="0"/>
            </a:endParaRPr>
          </a:p>
        </p:txBody>
      </p:sp>
      <p:sp>
        <p:nvSpPr>
          <p:cNvPr id="3" name="TextBox 2"/>
          <p:cNvSpPr txBox="1"/>
          <p:nvPr/>
        </p:nvSpPr>
        <p:spPr>
          <a:xfrm>
            <a:off x="228600" y="2843600"/>
            <a:ext cx="1303114" cy="646331"/>
          </a:xfrm>
          <a:prstGeom prst="rect">
            <a:avLst/>
          </a:prstGeom>
          <a:noFill/>
        </p:spPr>
        <p:txBody>
          <a:bodyPr wrap="none" rtlCol="0">
            <a:spAutoFit/>
          </a:bodyPr>
          <a:lstStyle/>
          <a:p>
            <a:r>
              <a:rPr lang="en-US" b="1" dirty="0" smtClean="0">
                <a:solidFill>
                  <a:srgbClr val="0070C0"/>
                </a:solidFill>
              </a:rPr>
              <a:t>German</a:t>
            </a:r>
          </a:p>
          <a:p>
            <a:r>
              <a:rPr lang="en-US" b="1" dirty="0" smtClean="0">
                <a:solidFill>
                  <a:srgbClr val="0070C0"/>
                </a:solidFill>
              </a:rPr>
              <a:t>text          </a:t>
            </a:r>
            <a:r>
              <a:rPr lang="en-US" dirty="0" smtClean="0">
                <a:sym typeface="Wingdings" pitchFamily="2" charset="2"/>
              </a:rPr>
              <a:t></a:t>
            </a:r>
            <a:endParaRPr lang="en-US" dirty="0"/>
          </a:p>
        </p:txBody>
      </p:sp>
      <p:sp>
        <p:nvSpPr>
          <p:cNvPr id="12" name="TextBox 11"/>
          <p:cNvSpPr txBox="1"/>
          <p:nvPr/>
        </p:nvSpPr>
        <p:spPr>
          <a:xfrm>
            <a:off x="7543800" y="2843600"/>
            <a:ext cx="1260281" cy="646331"/>
          </a:xfrm>
          <a:prstGeom prst="rect">
            <a:avLst/>
          </a:prstGeom>
          <a:noFill/>
        </p:spPr>
        <p:txBody>
          <a:bodyPr wrap="none" rtlCol="0">
            <a:spAutoFit/>
          </a:bodyPr>
          <a:lstStyle/>
          <a:p>
            <a:r>
              <a:rPr lang="en-US" dirty="0" smtClean="0"/>
              <a:t>      </a:t>
            </a:r>
            <a:r>
              <a:rPr lang="en-US" b="1" dirty="0" smtClean="0">
                <a:solidFill>
                  <a:srgbClr val="0070C0"/>
                </a:solidFill>
              </a:rPr>
              <a:t>German</a:t>
            </a:r>
          </a:p>
          <a:p>
            <a:r>
              <a:rPr lang="en-US" dirty="0" smtClean="0">
                <a:sym typeface="Wingdings" pitchFamily="2" charset="2"/>
              </a:rPr>
              <a:t>         </a:t>
            </a:r>
            <a:r>
              <a:rPr lang="en-US" b="1" dirty="0" smtClean="0">
                <a:solidFill>
                  <a:srgbClr val="0070C0"/>
                </a:solidFill>
              </a:rPr>
              <a:t>text</a:t>
            </a:r>
            <a:endParaRPr lang="en-US" b="1" dirty="0">
              <a:solidFill>
                <a:srgbClr val="0070C0"/>
              </a:solidFill>
            </a:endParaRPr>
          </a:p>
        </p:txBody>
      </p:sp>
      <p:sp>
        <p:nvSpPr>
          <p:cNvPr id="13" name="TextBox 12"/>
          <p:cNvSpPr txBox="1"/>
          <p:nvPr/>
        </p:nvSpPr>
        <p:spPr>
          <a:xfrm>
            <a:off x="3170710" y="29820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4" name="TextBox 13"/>
          <p:cNvSpPr txBox="1"/>
          <p:nvPr/>
        </p:nvSpPr>
        <p:spPr>
          <a:xfrm>
            <a:off x="5304310" y="29820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1" name="TextBox 10"/>
          <p:cNvSpPr txBox="1"/>
          <p:nvPr/>
        </p:nvSpPr>
        <p:spPr>
          <a:xfrm>
            <a:off x="183522" y="4687669"/>
            <a:ext cx="8731878" cy="646331"/>
          </a:xfrm>
          <a:prstGeom prst="rect">
            <a:avLst/>
          </a:prstGeom>
          <a:noFill/>
        </p:spPr>
        <p:txBody>
          <a:bodyPr wrap="none" rtlCol="0">
            <a:spAutoFit/>
          </a:bodyPr>
          <a:lstStyle/>
          <a:p>
            <a:r>
              <a:rPr lang="en-US" dirty="0" smtClean="0">
                <a:latin typeface="Courier New" pitchFamily="49" charset="0"/>
                <a:cs typeface="Courier New" pitchFamily="49" charset="0"/>
              </a:rPr>
              <a:t>input (intercepted </a:t>
            </a:r>
            <a:r>
              <a:rPr lang="en-US" dirty="0" err="1" smtClean="0">
                <a:latin typeface="Courier New" pitchFamily="49" charset="0"/>
                <a:cs typeface="Courier New" pitchFamily="49" charset="0"/>
              </a:rPr>
              <a:t>ciphertext</a:t>
            </a:r>
            <a:r>
              <a:rPr lang="en-US" dirty="0" smtClean="0">
                <a:latin typeface="Courier New" pitchFamily="49" charset="0"/>
                <a:cs typeface="Courier New" pitchFamily="49" charset="0"/>
              </a:rPr>
              <a:t>):  </a:t>
            </a:r>
            <a:r>
              <a:rPr lang="en-US" b="1" dirty="0" smtClean="0">
                <a:solidFill>
                  <a:srgbClr val="FF0000"/>
                </a:solidFill>
                <a:latin typeface="Courier New" pitchFamily="49" charset="0"/>
                <a:cs typeface="Courier New" pitchFamily="49" charset="0"/>
              </a:rPr>
              <a:t>DRKWI FKSLW ORISJ DKSUE IFK …</a:t>
            </a:r>
          </a:p>
          <a:p>
            <a:r>
              <a:rPr lang="en-US" dirty="0" smtClean="0">
                <a:latin typeface="Courier New" pitchFamily="49" charset="0"/>
                <a:cs typeface="Courier New" pitchFamily="49" charset="0"/>
              </a:rPr>
              <a:t>output (plaintext):              </a:t>
            </a:r>
            <a:r>
              <a:rPr lang="en-US" b="1" dirty="0" smtClean="0">
                <a:solidFill>
                  <a:srgbClr val="0070C0"/>
                </a:solidFill>
                <a:latin typeface="Courier New" pitchFamily="49" charset="0"/>
                <a:cs typeface="Courier New" pitchFamily="49" charset="0"/>
              </a:rPr>
              <a:t>VASIS TDASH ERRCA PITAN RIC …</a:t>
            </a:r>
            <a:endParaRPr lang="en-US" b="1" dirty="0">
              <a:solidFill>
                <a:srgbClr val="0070C0"/>
              </a:solidFill>
              <a:latin typeface="Courier New" pitchFamily="49" charset="0"/>
              <a:cs typeface="Courier New" pitchFamily="49" charset="0"/>
            </a:endParaRPr>
          </a:p>
        </p:txBody>
      </p:sp>
    </p:spTree>
    <p:extLst>
      <p:ext uri="{BB962C8B-B14F-4D97-AF65-F5344CB8AC3E}">
        <p14:creationId xmlns:p14="http://schemas.microsoft.com/office/powerpoint/2010/main" val="3331112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3044714" y="1447800"/>
            <a:ext cx="3440906" cy="5181600"/>
          </a:xfrm>
          <a:prstGeom prst="rect">
            <a:avLst/>
          </a:prstGeom>
          <a:noFill/>
          <a:ln w="9525">
            <a:noFill/>
            <a:miter lim="800000"/>
            <a:headEnd/>
            <a:tailEnd/>
          </a:ln>
        </p:spPr>
      </p:pic>
      <p:sp>
        <p:nvSpPr>
          <p:cNvPr id="4" name="TextBox 3"/>
          <p:cNvSpPr txBox="1"/>
          <p:nvPr/>
        </p:nvSpPr>
        <p:spPr>
          <a:xfrm>
            <a:off x="6287975" y="1371600"/>
            <a:ext cx="1927707" cy="1569660"/>
          </a:xfrm>
          <a:prstGeom prst="rect">
            <a:avLst/>
          </a:prstGeom>
          <a:solidFill>
            <a:srgbClr val="FFFF00">
              <a:alpha val="86000"/>
            </a:srgbClr>
          </a:solidFill>
        </p:spPr>
        <p:txBody>
          <a:bodyPr wrap="none" rtlCol="0">
            <a:spAutoFit/>
          </a:bodyPr>
          <a:lstStyle/>
          <a:p>
            <a:r>
              <a:rPr lang="en-US" sz="2400" b="1" dirty="0" smtClean="0"/>
              <a:t>Secret key </a:t>
            </a:r>
            <a:r>
              <a:rPr lang="en-US" sz="2400" dirty="0" smtClean="0"/>
              <a:t>=</a:t>
            </a:r>
          </a:p>
          <a:p>
            <a:r>
              <a:rPr lang="en-US" sz="2400" dirty="0" smtClean="0"/>
              <a:t>  initial rotor</a:t>
            </a:r>
          </a:p>
          <a:p>
            <a:r>
              <a:rPr lang="en-US" sz="2400" dirty="0"/>
              <a:t> </a:t>
            </a:r>
            <a:r>
              <a:rPr lang="en-US" sz="2400" dirty="0" smtClean="0"/>
              <a:t> ordering and</a:t>
            </a:r>
          </a:p>
          <a:p>
            <a:r>
              <a:rPr lang="en-US" sz="2400" dirty="0"/>
              <a:t> </a:t>
            </a:r>
            <a:r>
              <a:rPr lang="en-US" sz="2400" dirty="0" smtClean="0"/>
              <a:t> settings</a:t>
            </a:r>
          </a:p>
        </p:txBody>
      </p:sp>
      <p:sp>
        <p:nvSpPr>
          <p:cNvPr id="5" name="TextBox 4"/>
          <p:cNvSpPr txBox="1"/>
          <p:nvPr/>
        </p:nvSpPr>
        <p:spPr>
          <a:xfrm>
            <a:off x="6287975" y="3429000"/>
            <a:ext cx="2703625" cy="1200329"/>
          </a:xfrm>
          <a:prstGeom prst="rect">
            <a:avLst/>
          </a:prstGeom>
          <a:solidFill>
            <a:srgbClr val="FFFF00">
              <a:alpha val="86000"/>
            </a:srgbClr>
          </a:solidFill>
        </p:spPr>
        <p:txBody>
          <a:bodyPr wrap="none" rtlCol="0">
            <a:spAutoFit/>
          </a:bodyPr>
          <a:lstStyle/>
          <a:p>
            <a:r>
              <a:rPr lang="en-US" sz="2400" b="1" dirty="0" smtClean="0"/>
              <a:t>Reversible behavior</a:t>
            </a:r>
          </a:p>
          <a:p>
            <a:endParaRPr lang="en-US" sz="2400" dirty="0"/>
          </a:p>
          <a:p>
            <a:r>
              <a:rPr lang="en-US" sz="2400" dirty="0" smtClean="0"/>
              <a:t>NNN </a:t>
            </a:r>
            <a:r>
              <a:rPr lang="en-US" sz="2400" dirty="0" smtClean="0">
                <a:sym typeface="Wingdings" pitchFamily="2" charset="2"/>
              </a:rPr>
              <a:t> JTE  NNN</a:t>
            </a:r>
            <a:endParaRPr lang="en-US" sz="2400" dirty="0"/>
          </a:p>
        </p:txBody>
      </p:sp>
      <p:sp>
        <p:nvSpPr>
          <p:cNvPr id="6" name="TextBox 5"/>
          <p:cNvSpPr txBox="1"/>
          <p:nvPr/>
        </p:nvSpPr>
        <p:spPr>
          <a:xfrm>
            <a:off x="457200" y="2209800"/>
            <a:ext cx="2682786" cy="1200329"/>
          </a:xfrm>
          <a:prstGeom prst="rect">
            <a:avLst/>
          </a:prstGeom>
          <a:solidFill>
            <a:srgbClr val="FFFF00">
              <a:alpha val="86000"/>
            </a:srgbClr>
          </a:solidFill>
        </p:spPr>
        <p:txBody>
          <a:bodyPr wrap="none" rtlCol="0">
            <a:spAutoFit/>
          </a:bodyPr>
          <a:lstStyle/>
          <a:p>
            <a:r>
              <a:rPr lang="en-US" sz="2400" b="1" dirty="0" smtClean="0"/>
              <a:t>Substitution</a:t>
            </a:r>
            <a:r>
              <a:rPr lang="en-US" sz="2400" dirty="0" smtClean="0"/>
              <a:t> system</a:t>
            </a:r>
          </a:p>
          <a:p>
            <a:endParaRPr lang="en-US" sz="2400" dirty="0"/>
          </a:p>
          <a:p>
            <a:r>
              <a:rPr lang="en-US" sz="2400" dirty="0" smtClean="0"/>
              <a:t>N </a:t>
            </a:r>
            <a:r>
              <a:rPr lang="en-US" sz="2400" dirty="0" smtClean="0">
                <a:sym typeface="Wingdings" pitchFamily="2" charset="2"/>
              </a:rPr>
              <a:t> J</a:t>
            </a:r>
            <a:endParaRPr lang="en-US" sz="2400" dirty="0"/>
          </a:p>
        </p:txBody>
      </p:sp>
      <p:sp>
        <p:nvSpPr>
          <p:cNvPr id="7" name="TextBox 6"/>
          <p:cNvSpPr txBox="1"/>
          <p:nvPr/>
        </p:nvSpPr>
        <p:spPr>
          <a:xfrm>
            <a:off x="381000" y="3657600"/>
            <a:ext cx="3502049" cy="1569660"/>
          </a:xfrm>
          <a:prstGeom prst="rect">
            <a:avLst/>
          </a:prstGeom>
          <a:solidFill>
            <a:srgbClr val="FFFF00">
              <a:alpha val="86000"/>
            </a:srgbClr>
          </a:solidFill>
        </p:spPr>
        <p:txBody>
          <a:bodyPr wrap="none" rtlCol="0">
            <a:spAutoFit/>
          </a:bodyPr>
          <a:lstStyle/>
          <a:p>
            <a:r>
              <a:rPr lang="en-US" sz="2400" dirty="0" smtClean="0"/>
              <a:t>Substitution table </a:t>
            </a:r>
            <a:r>
              <a:rPr lang="en-US" sz="2400" b="1" dirty="0" smtClean="0"/>
              <a:t>changes</a:t>
            </a:r>
          </a:p>
          <a:p>
            <a:r>
              <a:rPr lang="en-US" sz="2400" dirty="0"/>
              <a:t>w</a:t>
            </a:r>
            <a:r>
              <a:rPr lang="en-US" sz="2400" dirty="0" smtClean="0"/>
              <a:t>ith every keystroke:</a:t>
            </a:r>
          </a:p>
          <a:p>
            <a:endParaRPr lang="en-US" sz="2400" dirty="0"/>
          </a:p>
          <a:p>
            <a:r>
              <a:rPr lang="en-US" sz="2400" dirty="0" smtClean="0"/>
              <a:t>NNN </a:t>
            </a:r>
            <a:r>
              <a:rPr lang="en-US" sz="2400" dirty="0" smtClean="0">
                <a:sym typeface="Wingdings" pitchFamily="2" charset="2"/>
              </a:rPr>
              <a:t> JTE</a:t>
            </a:r>
            <a:endParaRPr lang="en-US" sz="2400" dirty="0"/>
          </a:p>
        </p:txBody>
      </p:sp>
      <p:sp>
        <p:nvSpPr>
          <p:cNvPr id="9" name="Title 1"/>
          <p:cNvSpPr txBox="1">
            <a:spLocks/>
          </p:cNvSpPr>
          <p:nvPr/>
        </p:nvSpPr>
        <p:spPr>
          <a:xfrm>
            <a:off x="609600" y="2286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German Enigma Cipher Machine</a:t>
            </a:r>
          </a:p>
        </p:txBody>
      </p:sp>
    </p:spTree>
    <p:extLst>
      <p:ext uri="{BB962C8B-B14F-4D97-AF65-F5344CB8AC3E}">
        <p14:creationId xmlns:p14="http://schemas.microsoft.com/office/powerpoint/2010/main" val="1540257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extLst>
      <p:ext uri="{BB962C8B-B14F-4D97-AF65-F5344CB8AC3E}">
        <p14:creationId xmlns:p14="http://schemas.microsoft.com/office/powerpoint/2010/main" val="2471574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39" name="TextBox 38"/>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1490663" y="4879975"/>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23" name="TextBox 22"/>
          <p:cNvSpPr txBox="1"/>
          <p:nvPr/>
        </p:nvSpPr>
        <p:spPr>
          <a:xfrm>
            <a:off x="3167063" y="4879975"/>
            <a:ext cx="649287"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plain</a:t>
            </a:r>
          </a:p>
          <a:p>
            <a:pPr fontAlgn="auto">
              <a:spcBef>
                <a:spcPts val="0"/>
              </a:spcBef>
              <a:spcAft>
                <a:spcPts val="0"/>
              </a:spcAft>
              <a:defRPr/>
            </a:pPr>
            <a:r>
              <a:rPr lang="en-US" dirty="0"/>
              <a:t>text</a:t>
            </a:r>
          </a:p>
        </p:txBody>
      </p:sp>
      <p:cxnSp>
        <p:nvCxnSpPr>
          <p:cNvPr id="25" name="Straight Arrow Connector 24"/>
          <p:cNvCxnSpPr>
            <a:endCxn id="37" idx="2"/>
          </p:cNvCxnSpPr>
          <p:nvPr/>
        </p:nvCxnSpPr>
        <p:spPr>
          <a:xfrm rot="16200000" flipV="1">
            <a:off x="2399506" y="3945732"/>
            <a:ext cx="471487" cy="1206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22" idx="0"/>
          </p:cNvCxnSpPr>
          <p:nvPr/>
        </p:nvCxnSpPr>
        <p:spPr>
          <a:xfrm rot="5400000" flipH="1" flipV="1">
            <a:off x="1912144" y="4579144"/>
            <a:ext cx="268287" cy="3333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a:stCxn id="23" idx="0"/>
          </p:cNvCxnSpPr>
          <p:nvPr/>
        </p:nvCxnSpPr>
        <p:spPr>
          <a:xfrm rot="16200000" flipV="1">
            <a:off x="3138488" y="4525963"/>
            <a:ext cx="268287" cy="4397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1752600" y="4241800"/>
            <a:ext cx="177503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smtClean="0"/>
              <a:t>Statistical aligner</a:t>
            </a:r>
            <a:endParaRPr lang="en-US" dirty="0"/>
          </a:p>
        </p:txBody>
      </p:sp>
      <p:pic>
        <p:nvPicPr>
          <p:cNvPr id="21" name="Picture 6" descr="http://www.crystalinks.com/rosettastone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0737" y="4930630"/>
            <a:ext cx="1185863" cy="147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334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1752600" y="4241800"/>
            <a:ext cx="177503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smtClean="0"/>
              <a:t>Statistical aligner</a:t>
            </a:r>
            <a:endParaRPr lang="en-US" dirty="0"/>
          </a:p>
        </p:txBody>
      </p:sp>
      <p:sp>
        <p:nvSpPr>
          <p:cNvPr id="33794"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1490663" y="4879975"/>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23" name="TextBox 22"/>
          <p:cNvSpPr txBox="1"/>
          <p:nvPr/>
        </p:nvSpPr>
        <p:spPr>
          <a:xfrm>
            <a:off x="3167063" y="4879975"/>
            <a:ext cx="649287"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plain</a:t>
            </a:r>
          </a:p>
          <a:p>
            <a:pPr fontAlgn="auto">
              <a:spcBef>
                <a:spcPts val="0"/>
              </a:spcBef>
              <a:spcAft>
                <a:spcPts val="0"/>
              </a:spcAft>
              <a:defRPr/>
            </a:pPr>
            <a:r>
              <a:rPr lang="en-US" dirty="0"/>
              <a:t>text</a:t>
            </a:r>
          </a:p>
        </p:txBody>
      </p:sp>
      <p:cxnSp>
        <p:nvCxnSpPr>
          <p:cNvPr id="26" name="Straight Arrow Connector 25"/>
          <p:cNvCxnSpPr>
            <a:stCxn id="22" idx="0"/>
          </p:cNvCxnSpPr>
          <p:nvPr/>
        </p:nvCxnSpPr>
        <p:spPr>
          <a:xfrm rot="5400000" flipH="1" flipV="1">
            <a:off x="1912144" y="4579144"/>
            <a:ext cx="268287" cy="3333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a:stCxn id="23" idx="0"/>
          </p:cNvCxnSpPr>
          <p:nvPr/>
        </p:nvCxnSpPr>
        <p:spPr>
          <a:xfrm rot="16200000" flipV="1">
            <a:off x="3138488" y="4525963"/>
            <a:ext cx="268287" cy="4397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Connector 27"/>
          <p:cNvCxnSpPr/>
          <p:nvPr/>
        </p:nvCxnSpPr>
        <p:spPr>
          <a:xfrm>
            <a:off x="1981200" y="4306888"/>
            <a:ext cx="1828800" cy="12954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676400" y="4306888"/>
            <a:ext cx="1524000" cy="1447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Group 29"/>
          <p:cNvGrpSpPr>
            <a:grpSpLocks/>
          </p:cNvGrpSpPr>
          <p:nvPr/>
        </p:nvGrpSpPr>
        <p:grpSpPr bwMode="auto">
          <a:xfrm>
            <a:off x="4741863" y="4270375"/>
            <a:ext cx="698500" cy="1143000"/>
            <a:chOff x="1676400" y="2971800"/>
            <a:chExt cx="1769016" cy="2895600"/>
          </a:xfrm>
        </p:grpSpPr>
        <p:sp>
          <p:nvSpPr>
            <p:cNvPr id="31" name="Oval 30"/>
            <p:cNvSpPr/>
            <p:nvPr/>
          </p:nvSpPr>
          <p:spPr>
            <a:xfrm>
              <a:off x="2456375" y="3659506"/>
              <a:ext cx="607093" cy="607270"/>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a:xfrm rot="5400000">
              <a:off x="2339657" y="4685031"/>
              <a:ext cx="840530" cy="402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2227120" y="5183783"/>
              <a:ext cx="607270" cy="454314"/>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2721617" y="5143601"/>
              <a:ext cx="760094" cy="68750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03597" y="4496013"/>
              <a:ext cx="912650"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Arc 45"/>
            <p:cNvSpPr>
              <a:spLocks noChangeArrowheads="1"/>
            </p:cNvSpPr>
            <p:nvPr/>
          </p:nvSpPr>
          <p:spPr bwMode="auto">
            <a:xfrm flipH="1" flipV="1">
              <a:off x="1676400" y="2971800"/>
              <a:ext cx="1065429" cy="836507"/>
            </a:xfrm>
            <a:custGeom>
              <a:avLst/>
              <a:gdLst>
                <a:gd name="T0" fmla="*/ 533400 w 1066800"/>
                <a:gd name="T1" fmla="*/ 0 h 838200"/>
                <a:gd name="T2" fmla="*/ 533400 w 1066800"/>
                <a:gd name="T3" fmla="*/ 419100 h 838200"/>
                <a:gd name="T4" fmla="*/ 1066800 w 1066800"/>
                <a:gd name="T5" fmla="*/ 419100 h 838200"/>
                <a:gd name="T6" fmla="*/ 11796480 60000 65536"/>
                <a:gd name="T7" fmla="*/ 11796480 60000 65536"/>
                <a:gd name="T8" fmla="*/ 5898240 60000 65536"/>
                <a:gd name="T9" fmla="*/ 533400 w 1066800"/>
                <a:gd name="T10" fmla="*/ 0 h 838200"/>
                <a:gd name="T11" fmla="*/ 1066800 w 1066800"/>
                <a:gd name="T12" fmla="*/ 419100 h 838200"/>
              </a:gdLst>
              <a:ahLst/>
              <a:cxnLst>
                <a:cxn ang="T6">
                  <a:pos x="T0" y="T1"/>
                </a:cxn>
                <a:cxn ang="T7">
                  <a:pos x="T2" y="T3"/>
                </a:cxn>
                <a:cxn ang="T8">
                  <a:pos x="T4" y="T5"/>
                </a:cxn>
              </a:cxnLst>
              <a:rect l="T9" t="T10" r="T11" b="T12"/>
              <a:pathLst>
                <a:path w="1066800" h="838200" stroke="0">
                  <a:moveTo>
                    <a:pt x="533400" y="0"/>
                  </a:moveTo>
                  <a:lnTo>
                    <a:pt x="533399" y="0"/>
                  </a:lnTo>
                  <a:cubicBezTo>
                    <a:pt x="827988" y="0"/>
                    <a:pt x="1066800" y="187637"/>
                    <a:pt x="1066800" y="419100"/>
                  </a:cubicBezTo>
                  <a:cubicBezTo>
                    <a:pt x="1066800" y="419100"/>
                    <a:pt x="1066799" y="419100"/>
                    <a:pt x="1066799" y="419100"/>
                  </a:cubicBezTo>
                  <a:lnTo>
                    <a:pt x="533400" y="419100"/>
                  </a:lnTo>
                  <a:close/>
                </a:path>
                <a:path w="1066800" h="838200" fill="none">
                  <a:moveTo>
                    <a:pt x="533400" y="0"/>
                  </a:moveTo>
                  <a:lnTo>
                    <a:pt x="533399" y="0"/>
                  </a:lnTo>
                  <a:cubicBezTo>
                    <a:pt x="827988" y="0"/>
                    <a:pt x="1066800" y="187637"/>
                    <a:pt x="1066800" y="419100"/>
                  </a:cubicBezTo>
                  <a:cubicBezTo>
                    <a:pt x="1066800" y="419100"/>
                    <a:pt x="1066799" y="419100"/>
                    <a:pt x="1066799" y="419100"/>
                  </a:cubicBezTo>
                </a:path>
              </a:pathLst>
            </a:custGeom>
            <a:noFill/>
            <a:ln w="38100" algn="ctr">
              <a:solidFill>
                <a:srgbClr val="4A7EBB"/>
              </a:solidFill>
              <a:miter lim="800000"/>
              <a:headEnd/>
              <a:tailEnd/>
            </a:ln>
          </p:spPr>
          <p:txBody>
            <a:bodyPr rot="10800000" anchor="ctr"/>
            <a:lstStyle/>
            <a:p>
              <a:pPr algn="ctr"/>
              <a:endParaRPr lang="en-US"/>
            </a:p>
          </p:txBody>
        </p:sp>
      </p:grpSp>
      <p:sp>
        <p:nvSpPr>
          <p:cNvPr id="33815" name="TextBox 46"/>
          <p:cNvSpPr txBox="1">
            <a:spLocks noChangeArrowheads="1"/>
          </p:cNvSpPr>
          <p:nvPr/>
        </p:nvSpPr>
        <p:spPr bwMode="auto">
          <a:xfrm>
            <a:off x="4419600" y="5413375"/>
            <a:ext cx="3505200" cy="366713"/>
          </a:xfrm>
          <a:prstGeom prst="rect">
            <a:avLst/>
          </a:prstGeom>
          <a:noFill/>
          <a:ln w="9525">
            <a:noFill/>
            <a:miter lim="800000"/>
            <a:headEnd/>
            <a:tailEnd/>
          </a:ln>
        </p:spPr>
        <p:txBody>
          <a:bodyPr>
            <a:spAutoFit/>
          </a:bodyPr>
          <a:lstStyle/>
          <a:p>
            <a:pPr algn="ctr"/>
            <a:r>
              <a:rPr lang="en-US" b="1">
                <a:latin typeface="Calibri" pitchFamily="34" charset="0"/>
              </a:rPr>
              <a:t>SHANNON    TURING  KULLBACK</a:t>
            </a:r>
          </a:p>
        </p:txBody>
      </p:sp>
      <p:sp>
        <p:nvSpPr>
          <p:cNvPr id="33816" name="TextBox 47"/>
          <p:cNvSpPr txBox="1">
            <a:spLocks noChangeArrowheads="1"/>
          </p:cNvSpPr>
          <p:nvPr/>
        </p:nvSpPr>
        <p:spPr bwMode="auto">
          <a:xfrm>
            <a:off x="3581400" y="3733800"/>
            <a:ext cx="2735492" cy="584775"/>
          </a:xfrm>
          <a:prstGeom prst="rect">
            <a:avLst/>
          </a:prstGeom>
          <a:noFill/>
          <a:ln w="9525">
            <a:noFill/>
            <a:miter lim="800000"/>
            <a:headEnd/>
            <a:tailEnd/>
          </a:ln>
        </p:spPr>
        <p:txBody>
          <a:bodyPr wrap="none">
            <a:spAutoFit/>
          </a:bodyPr>
          <a:lstStyle/>
          <a:p>
            <a:r>
              <a:rPr lang="en-US" sz="3200" dirty="0">
                <a:latin typeface="Calibri" pitchFamily="34" charset="0"/>
              </a:rPr>
              <a:t>You </a:t>
            </a:r>
            <a:r>
              <a:rPr lang="en-US" sz="3200" dirty="0" smtClean="0">
                <a:latin typeface="Calibri" pitchFamily="34" charset="0"/>
              </a:rPr>
              <a:t>are </a:t>
            </a:r>
            <a:r>
              <a:rPr lang="en-US" sz="3200" dirty="0">
                <a:latin typeface="Calibri" pitchFamily="34" charset="0"/>
              </a:rPr>
              <a:t>wimps!</a:t>
            </a:r>
          </a:p>
        </p:txBody>
      </p:sp>
      <p:sp>
        <p:nvSpPr>
          <p:cNvPr id="49" name="Oval 48"/>
          <p:cNvSpPr/>
          <p:nvPr/>
        </p:nvSpPr>
        <p:spPr>
          <a:xfrm>
            <a:off x="6088063" y="457835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6040438" y="501173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995987" y="518001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6191250" y="516413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026150" y="490855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002463" y="450215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954838" y="493553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910387" y="510381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7105650" y="508793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940550" y="483235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cxnSp>
        <p:nvCxnSpPr>
          <p:cNvPr id="48" name="Straight Arrow Connector 47"/>
          <p:cNvCxnSpPr/>
          <p:nvPr/>
        </p:nvCxnSpPr>
        <p:spPr>
          <a:xfrm rot="16200000" flipV="1">
            <a:off x="2399506" y="3945732"/>
            <a:ext cx="471487" cy="1206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015524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87838" y="32400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241800" y="36449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97351" y="38417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92613" y="38258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227513" y="35702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835" name="TextBox 46"/>
          <p:cNvSpPr txBox="1">
            <a:spLocks noChangeArrowheads="1"/>
          </p:cNvSpPr>
          <p:nvPr/>
        </p:nvSpPr>
        <p:spPr bwMode="auto">
          <a:xfrm>
            <a:off x="3657600" y="4111625"/>
            <a:ext cx="3505200" cy="366713"/>
          </a:xfrm>
          <a:prstGeom prst="rect">
            <a:avLst/>
          </a:prstGeom>
          <a:noFill/>
          <a:ln w="9525">
            <a:noFill/>
            <a:miter lim="800000"/>
            <a:headEnd/>
            <a:tailEnd/>
          </a:ln>
        </p:spPr>
        <p:txBody>
          <a:bodyPr>
            <a:spAutoFit/>
          </a:bodyPr>
          <a:lstStyle/>
          <a:p>
            <a:pPr algn="ctr"/>
            <a:r>
              <a:rPr lang="en-US" b="1">
                <a:latin typeface="Calibri" pitchFamily="34" charset="0"/>
              </a:rPr>
              <a:t>SHANNON    TURING  KULLBACK</a:t>
            </a:r>
          </a:p>
        </p:txBody>
      </p:sp>
      <p:sp>
        <p:nvSpPr>
          <p:cNvPr id="49" name="Oval 48"/>
          <p:cNvSpPr/>
          <p:nvPr/>
        </p:nvSpPr>
        <p:spPr>
          <a:xfrm>
            <a:off x="5326063" y="32766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78438" y="37099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233987" y="38782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429250" y="38623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64150" y="36068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240463" y="32004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92838" y="36337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148387" y="38020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343650" y="37861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8550" y="35306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676400" y="2209800"/>
            <a:ext cx="571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6" name="TextBox 4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extLst>
      <p:ext uri="{BB962C8B-B14F-4D97-AF65-F5344CB8AC3E}">
        <p14:creationId xmlns:p14="http://schemas.microsoft.com/office/powerpoint/2010/main" val="453762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859"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49" name="Oval 48"/>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589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a:latin typeface="Calibri" pitchFamily="34" charset="0"/>
              </a:rPr>
              <a:t>LOOK FOR ENIGMA</a:t>
            </a:r>
          </a:p>
          <a:p>
            <a:pPr algn="ctr"/>
            <a:r>
              <a:rPr lang="en-US" b="1">
                <a:latin typeface="Calibri" pitchFamily="34" charset="0"/>
              </a:rPr>
              <a:t>SETTINGS THAT YIELD</a:t>
            </a:r>
            <a:br>
              <a:rPr lang="en-US" b="1">
                <a:latin typeface="Calibri" pitchFamily="34" charset="0"/>
              </a:rPr>
            </a:br>
            <a:r>
              <a:rPr lang="en-US" b="1">
                <a:latin typeface="Calibri" pitchFamily="34" charset="0"/>
              </a:rPr>
              <a:t>PLAINTEXT PATTERN</a:t>
            </a:r>
          </a:p>
          <a:p>
            <a:pPr algn="ctr"/>
            <a:r>
              <a:rPr lang="en-US" b="1">
                <a:latin typeface="Calibri" pitchFamily="34" charset="0"/>
              </a:rPr>
              <a:t>“XYZXYZ…”</a:t>
            </a:r>
          </a:p>
        </p:txBody>
      </p:sp>
      <p:sp>
        <p:nvSpPr>
          <p:cNvPr id="66" name="TextBox 6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68" name="Rectangle 67"/>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0" name="Rectangle 69"/>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2" name="Rectangle 71"/>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5" name="Rectangle 74"/>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7" name="Rectangle 76"/>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1" name="Rectangle 80"/>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3" name="Straight Connector 82"/>
          <p:cNvCxnSpPr>
            <a:stCxn id="68" idx="3"/>
            <a:endCxn id="72"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5" name="Straight Connector 84"/>
          <p:cNvCxnSpPr>
            <a:endCxn id="77"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7" name="Straight Connector 86"/>
          <p:cNvCxnSpPr>
            <a:stCxn id="70" idx="3"/>
            <a:endCxn id="75"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0" name="Straight Connector 89"/>
          <p:cNvCxnSpPr>
            <a:endCxn id="81"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1" name="Straight Connector 90"/>
          <p:cNvCxnSpPr>
            <a:stCxn id="72" idx="2"/>
            <a:endCxn id="75"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3" name="Straight Connector 92"/>
          <p:cNvCxnSpPr>
            <a:stCxn id="92"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94" name="Straight Connector 93"/>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96" name="Oval 95"/>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97" name="Straight Connector 96"/>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sp>
        <p:nvSpPr>
          <p:cNvPr id="98" name="TextBox 97"/>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sp>
        <p:nvSpPr>
          <p:cNvPr id="99" name="Oval 98"/>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0" name="Straight Connector 99"/>
          <p:cNvCxnSpPr>
            <a:stCxn id="99"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5" name="Straight Connector 104"/>
          <p:cNvCxnSpPr>
            <a:stCxn id="104"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0" name="Straight Connector 109"/>
          <p:cNvCxnSpPr>
            <a:stCxn id="109"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924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57200" y="381000"/>
            <a:ext cx="8305800" cy="766877"/>
          </a:xfrm>
          <a:prstGeom prst="rect">
            <a:avLst/>
          </a:prstGeom>
          <a:noFill/>
          <a:ln w="12700">
            <a:noFill/>
            <a:miter lim="800000"/>
            <a:headEnd/>
            <a:tailEnd/>
          </a:ln>
        </p:spPr>
        <p:txBody>
          <a:bodyPr wrap="square" lIns="90488" tIns="44450" rIns="90488" bIns="44450" anchor="b">
            <a:spAutoFit/>
          </a:bodyPr>
          <a:lstStyle/>
          <a:p>
            <a:pPr algn="ctr" eaLnBrk="0" hangingPunct="0"/>
            <a:r>
              <a:rPr lang="en-US" sz="4400" dirty="0" smtClean="0"/>
              <a:t>Machine Translation</a:t>
            </a:r>
          </a:p>
        </p:txBody>
      </p:sp>
      <p:sp>
        <p:nvSpPr>
          <p:cNvPr id="8196" name="Text Box 4"/>
          <p:cNvSpPr txBox="1">
            <a:spLocks noChangeArrowheads="1"/>
          </p:cNvSpPr>
          <p:nvPr/>
        </p:nvSpPr>
        <p:spPr bwMode="auto">
          <a:xfrm>
            <a:off x="241300" y="4575175"/>
            <a:ext cx="4102100" cy="1368425"/>
          </a:xfrm>
          <a:prstGeom prst="rect">
            <a:avLst/>
          </a:prstGeom>
          <a:noFill/>
          <a:ln w="9525">
            <a:noFill/>
            <a:miter lim="800000"/>
            <a:headEnd/>
            <a:tailEnd/>
          </a:ln>
        </p:spPr>
        <p:txBody>
          <a:bodyPr>
            <a:spAutoFit/>
          </a:bodyPr>
          <a:lstStyle/>
          <a:p>
            <a:pPr algn="l"/>
            <a:r>
              <a:rPr lang="en-US" sz="1400" dirty="0"/>
              <a:t>The U.S. island of Guam is maintaining a high state of alert after the Guam</a:t>
            </a:r>
            <a:r>
              <a:rPr lang="en-US" sz="1400" b="1" dirty="0"/>
              <a:t> </a:t>
            </a:r>
            <a:r>
              <a:rPr lang="en-US" sz="1400" dirty="0"/>
              <a:t>airport and its offices both received an e-mail from someone calling himself the Saudi Arabian Osama bin Laden and threatening a biological/chemical attack against public places such as the airport. </a:t>
            </a:r>
          </a:p>
        </p:txBody>
      </p:sp>
      <p:sp>
        <p:nvSpPr>
          <p:cNvPr id="8197" name="AutoShape 5"/>
          <p:cNvSpPr>
            <a:spLocks noChangeArrowheads="1"/>
          </p:cNvSpPr>
          <p:nvPr/>
        </p:nvSpPr>
        <p:spPr bwMode="auto">
          <a:xfrm rot="5400000">
            <a:off x="2159000" y="3263900"/>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8198" name="Rectangle 6"/>
          <p:cNvSpPr>
            <a:spLocks noChangeArrowheads="1"/>
          </p:cNvSpPr>
          <p:nvPr/>
        </p:nvSpPr>
        <p:spPr bwMode="auto">
          <a:xfrm>
            <a:off x="1752600" y="3581400"/>
            <a:ext cx="990600" cy="6858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8199" name="Text Box 7"/>
          <p:cNvSpPr txBox="1">
            <a:spLocks noChangeArrowheads="1"/>
          </p:cNvSpPr>
          <p:nvPr/>
        </p:nvSpPr>
        <p:spPr bwMode="auto">
          <a:xfrm>
            <a:off x="-1371600" y="5867400"/>
            <a:ext cx="320675" cy="366713"/>
          </a:xfrm>
          <a:prstGeom prst="rect">
            <a:avLst/>
          </a:prstGeom>
          <a:noFill/>
          <a:ln w="9525">
            <a:noFill/>
            <a:miter lim="800000"/>
            <a:headEnd/>
            <a:tailEnd/>
          </a:ln>
        </p:spPr>
        <p:txBody>
          <a:bodyPr>
            <a:spAutoFit/>
          </a:bodyPr>
          <a:lstStyle/>
          <a:p>
            <a:endParaRPr lang="en-US"/>
          </a:p>
        </p:txBody>
      </p:sp>
      <p:sp>
        <p:nvSpPr>
          <p:cNvPr id="8200" name="AutoShape 8"/>
          <p:cNvSpPr>
            <a:spLocks noChangeArrowheads="1"/>
          </p:cNvSpPr>
          <p:nvPr/>
        </p:nvSpPr>
        <p:spPr bwMode="auto">
          <a:xfrm rot="5400000">
            <a:off x="2159000" y="4292600"/>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9" name="TextBox 8"/>
          <p:cNvSpPr txBox="1"/>
          <p:nvPr/>
        </p:nvSpPr>
        <p:spPr>
          <a:xfrm>
            <a:off x="4419600" y="4572000"/>
            <a:ext cx="4571999" cy="1169551"/>
          </a:xfrm>
          <a:prstGeom prst="rect">
            <a:avLst/>
          </a:prstGeom>
          <a:noFill/>
        </p:spPr>
        <p:txBody>
          <a:bodyPr wrap="square" rtlCol="0">
            <a:spAutoFit/>
          </a:bodyPr>
          <a:lstStyle/>
          <a:p>
            <a:r>
              <a:rPr lang="en-US" sz="1400" dirty="0" smtClean="0"/>
              <a:t>Everyone has the right to freedom of thought, conscience </a:t>
            </a:r>
          </a:p>
          <a:p>
            <a:r>
              <a:rPr lang="en-US" sz="1400" dirty="0" smtClean="0"/>
              <a:t>and religion; this right includes freedom to change his </a:t>
            </a:r>
          </a:p>
          <a:p>
            <a:r>
              <a:rPr lang="en-US" sz="1400" dirty="0" smtClean="0"/>
              <a:t>religion or belief, and freedom, either alone or in community</a:t>
            </a:r>
          </a:p>
          <a:p>
            <a:r>
              <a:rPr lang="en-US" sz="1400" dirty="0" smtClean="0"/>
              <a:t>with others and in public or private, to manifest his religion </a:t>
            </a:r>
          </a:p>
          <a:p>
            <a:r>
              <a:rPr lang="en-US" sz="1400" dirty="0" smtClean="0"/>
              <a:t>or belief in teaching, practice, worship and observance.</a:t>
            </a:r>
            <a:endParaRPr lang="en-US" sz="1400" dirty="0"/>
          </a:p>
        </p:txBody>
      </p:sp>
      <p:sp>
        <p:nvSpPr>
          <p:cNvPr id="10" name="AutoShape 5"/>
          <p:cNvSpPr>
            <a:spLocks noChangeArrowheads="1"/>
          </p:cNvSpPr>
          <p:nvPr/>
        </p:nvSpPr>
        <p:spPr bwMode="auto">
          <a:xfrm rot="5400000">
            <a:off x="6343650" y="3263900"/>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11" name="Rectangle 6"/>
          <p:cNvSpPr>
            <a:spLocks noChangeArrowheads="1"/>
          </p:cNvSpPr>
          <p:nvPr/>
        </p:nvSpPr>
        <p:spPr bwMode="auto">
          <a:xfrm>
            <a:off x="6019800" y="3581400"/>
            <a:ext cx="838200" cy="685800"/>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2" name="AutoShape 8"/>
          <p:cNvSpPr>
            <a:spLocks noChangeArrowheads="1"/>
          </p:cNvSpPr>
          <p:nvPr/>
        </p:nvSpPr>
        <p:spPr bwMode="auto">
          <a:xfrm rot="5400000">
            <a:off x="6343650" y="4292600"/>
            <a:ext cx="266700" cy="292100"/>
          </a:xfrm>
          <a:prstGeom prst="rightArrow">
            <a:avLst>
              <a:gd name="adj1" fmla="val 50000"/>
              <a:gd name="adj2" fmla="val 25000"/>
            </a:avLst>
          </a:prstGeom>
          <a:solidFill>
            <a:schemeClr val="tx1"/>
          </a:solidFill>
          <a:ln w="9525">
            <a:solidFill>
              <a:schemeClr val="tx1"/>
            </a:solidFill>
            <a:miter lim="800000"/>
            <a:headEnd type="none" w="sm" len="sm"/>
            <a:tailEnd type="none" w="sm" len="sm"/>
          </a:ln>
        </p:spPr>
        <p:txBody>
          <a:bodyPr wrap="none" anchor="ctr"/>
          <a:lstStyle/>
          <a:p>
            <a:endParaRPr lang="en-US"/>
          </a:p>
        </p:txBody>
      </p:sp>
      <p:sp>
        <p:nvSpPr>
          <p:cNvPr id="13" name="TextBox 12"/>
          <p:cNvSpPr txBox="1"/>
          <p:nvPr/>
        </p:nvSpPr>
        <p:spPr>
          <a:xfrm>
            <a:off x="1752600" y="3581400"/>
            <a:ext cx="1015021" cy="646331"/>
          </a:xfrm>
          <a:prstGeom prst="rect">
            <a:avLst/>
          </a:prstGeom>
          <a:noFill/>
        </p:spPr>
        <p:txBody>
          <a:bodyPr wrap="none" rtlCol="0">
            <a:spAutoFit/>
          </a:bodyPr>
          <a:lstStyle/>
          <a:p>
            <a:r>
              <a:rPr lang="en-US" dirty="0" smtClean="0"/>
              <a:t>Chinese/</a:t>
            </a:r>
          </a:p>
          <a:p>
            <a:r>
              <a:rPr lang="en-US" dirty="0" smtClean="0"/>
              <a:t>English</a:t>
            </a:r>
            <a:endParaRPr lang="en-US" dirty="0"/>
          </a:p>
        </p:txBody>
      </p:sp>
      <p:sp>
        <p:nvSpPr>
          <p:cNvPr id="14" name="TextBox 13"/>
          <p:cNvSpPr txBox="1"/>
          <p:nvPr/>
        </p:nvSpPr>
        <p:spPr>
          <a:xfrm>
            <a:off x="6019800" y="3581400"/>
            <a:ext cx="845103" cy="646331"/>
          </a:xfrm>
          <a:prstGeom prst="rect">
            <a:avLst/>
          </a:prstGeom>
          <a:noFill/>
        </p:spPr>
        <p:txBody>
          <a:bodyPr wrap="none" rtlCol="0">
            <a:spAutoFit/>
          </a:bodyPr>
          <a:lstStyle/>
          <a:p>
            <a:r>
              <a:rPr lang="en-US" dirty="0" smtClean="0"/>
              <a:t>Hausa/</a:t>
            </a:r>
          </a:p>
          <a:p>
            <a:r>
              <a:rPr lang="en-US" dirty="0" smtClean="0"/>
              <a:t>English</a:t>
            </a:r>
            <a:endParaRPr lang="en-US" dirty="0"/>
          </a:p>
        </p:txBody>
      </p:sp>
      <p:sp>
        <p:nvSpPr>
          <p:cNvPr id="16" name="Text Box 3"/>
          <p:cNvSpPr txBox="1">
            <a:spLocks noChangeArrowheads="1"/>
          </p:cNvSpPr>
          <p:nvPr/>
        </p:nvSpPr>
        <p:spPr bwMode="auto">
          <a:xfrm>
            <a:off x="457200" y="1600200"/>
            <a:ext cx="3810000" cy="1069975"/>
          </a:xfrm>
          <a:prstGeom prst="rect">
            <a:avLst/>
          </a:prstGeom>
          <a:noFill/>
          <a:ln w="9525">
            <a:noFill/>
            <a:miter lim="800000"/>
            <a:headEnd/>
            <a:tailEnd/>
          </a:ln>
        </p:spPr>
        <p:txBody>
          <a:bodyPr>
            <a:spAutoFit/>
          </a:bodyPr>
          <a:lstStyle/>
          <a:p>
            <a:pPr algn="l"/>
            <a:r>
              <a:rPr lang="en-US" sz="1600" dirty="0">
                <a:latin typeface="Arial Unicode MS" pitchFamily="34" charset="-128"/>
                <a:ea typeface="Arial Unicode MS" pitchFamily="34" charset="-128"/>
                <a:cs typeface="Arial Unicode MS" pitchFamily="34" charset="-128"/>
              </a:rPr>
              <a:t>美国关岛国际机场及其办公室均接获一名自称沙地阿拉伯富商拉登等发出的电子邮件，威胁将会向机场等公众地方发动生化袭击後，关岛经保持高度戒备。</a:t>
            </a:r>
            <a:endParaRPr lang="en-US" sz="1600" dirty="0">
              <a:latin typeface="Times New Roman" pitchFamily="18" charset="0"/>
            </a:endParaRPr>
          </a:p>
        </p:txBody>
      </p:sp>
      <p:sp>
        <p:nvSpPr>
          <p:cNvPr id="17" name="TextBox 16"/>
          <p:cNvSpPr txBox="1"/>
          <p:nvPr/>
        </p:nvSpPr>
        <p:spPr>
          <a:xfrm>
            <a:off x="4495800" y="1600200"/>
            <a:ext cx="4419600" cy="1600438"/>
          </a:xfrm>
          <a:prstGeom prst="rect">
            <a:avLst/>
          </a:prstGeom>
          <a:noFill/>
        </p:spPr>
        <p:txBody>
          <a:bodyPr wrap="square" rtlCol="0">
            <a:spAutoFit/>
          </a:bodyPr>
          <a:lstStyle/>
          <a:p>
            <a:r>
              <a:rPr lang="en-US" sz="1400" dirty="0" err="1" smtClean="0"/>
              <a:t>Kowane</a:t>
            </a:r>
            <a:r>
              <a:rPr lang="en-US" sz="1400" dirty="0" smtClean="0"/>
              <a:t> </a:t>
            </a:r>
            <a:r>
              <a:rPr lang="en-US" sz="1400" dirty="0" err="1" smtClean="0"/>
              <a:t>mutum</a:t>
            </a:r>
            <a:r>
              <a:rPr lang="en-US" sz="1400" dirty="0" smtClean="0"/>
              <a:t> </a:t>
            </a:r>
            <a:r>
              <a:rPr lang="en-US" sz="1400" dirty="0" err="1" smtClean="0"/>
              <a:t>na</a:t>
            </a:r>
            <a:r>
              <a:rPr lang="en-US" sz="1400" dirty="0" smtClean="0"/>
              <a:t> </a:t>
            </a:r>
            <a:r>
              <a:rPr lang="en-US" sz="1400" dirty="0" err="1" smtClean="0"/>
              <a:t>da</a:t>
            </a:r>
            <a:r>
              <a:rPr lang="en-US" sz="1400" dirty="0" smtClean="0"/>
              <a:t> </a:t>
            </a:r>
            <a:r>
              <a:rPr lang="en-US" sz="1400" dirty="0" err="1" smtClean="0"/>
              <a:t>hakkin</a:t>
            </a:r>
            <a:r>
              <a:rPr lang="en-US" sz="1400" dirty="0" smtClean="0"/>
              <a:t> </a:t>
            </a:r>
            <a:r>
              <a:rPr lang="en-US" sz="1400" dirty="0" err="1" smtClean="0"/>
              <a:t>ya</a:t>
            </a:r>
            <a:r>
              <a:rPr lang="en-US" sz="1400" dirty="0" smtClean="0"/>
              <a:t> </a:t>
            </a:r>
            <a:r>
              <a:rPr lang="en-US" sz="1400" dirty="0" err="1" smtClean="0"/>
              <a:t>sami</a:t>
            </a:r>
            <a:r>
              <a:rPr lang="en-US" sz="1400" dirty="0" smtClean="0"/>
              <a:t> </a:t>
            </a:r>
            <a:r>
              <a:rPr lang="en-US" sz="1400" dirty="0" err="1" smtClean="0"/>
              <a:t>yancin</a:t>
            </a:r>
            <a:r>
              <a:rPr lang="en-US" sz="1400" dirty="0" smtClean="0"/>
              <a:t> yin </a:t>
            </a:r>
            <a:r>
              <a:rPr lang="en-US" sz="1400" dirty="0" err="1" smtClean="0"/>
              <a:t>tunani</a:t>
            </a:r>
            <a:r>
              <a:rPr lang="en-US" sz="1400" dirty="0" smtClean="0"/>
              <a:t> </a:t>
            </a:r>
            <a:r>
              <a:rPr lang="en-US" sz="1400" dirty="0" err="1" smtClean="0"/>
              <a:t>da</a:t>
            </a:r>
            <a:r>
              <a:rPr lang="en-US" sz="1400" dirty="0" smtClean="0"/>
              <a:t> </a:t>
            </a:r>
            <a:r>
              <a:rPr lang="en-US" sz="1400" dirty="0" err="1" smtClean="0"/>
              <a:t>na</a:t>
            </a:r>
            <a:r>
              <a:rPr lang="en-US" sz="1400" dirty="0" smtClean="0"/>
              <a:t> </a:t>
            </a:r>
            <a:r>
              <a:rPr lang="en-US" sz="1400" dirty="0" err="1" smtClean="0"/>
              <a:t>sanin</a:t>
            </a:r>
            <a:r>
              <a:rPr lang="en-US" sz="1400" dirty="0" smtClean="0"/>
              <a:t> </a:t>
            </a:r>
            <a:r>
              <a:rPr lang="en-US" sz="1400" dirty="0" err="1" smtClean="0"/>
              <a:t>yakamata</a:t>
            </a:r>
            <a:r>
              <a:rPr lang="en-US" sz="1400" dirty="0" smtClean="0"/>
              <a:t> </a:t>
            </a:r>
            <a:r>
              <a:rPr lang="en-US" sz="1400" dirty="0" err="1" smtClean="0"/>
              <a:t>da</a:t>
            </a:r>
            <a:r>
              <a:rPr lang="en-US" sz="1400" dirty="0" smtClean="0"/>
              <a:t> </a:t>
            </a:r>
            <a:r>
              <a:rPr lang="en-US" sz="1400" dirty="0" err="1" smtClean="0"/>
              <a:t>na</a:t>
            </a:r>
            <a:r>
              <a:rPr lang="en-US" sz="1400" dirty="0" smtClean="0"/>
              <a:t> bin </a:t>
            </a:r>
            <a:r>
              <a:rPr lang="en-US" sz="1400" dirty="0" err="1" smtClean="0"/>
              <a:t>addini</a:t>
            </a:r>
            <a:r>
              <a:rPr lang="en-US" sz="1400" dirty="0" smtClean="0"/>
              <a:t>; </a:t>
            </a:r>
            <a:r>
              <a:rPr lang="en-US" sz="1400" dirty="0" err="1" smtClean="0"/>
              <a:t>saboda</a:t>
            </a:r>
            <a:r>
              <a:rPr lang="en-US" sz="1400" dirty="0" smtClean="0"/>
              <a:t> </a:t>
            </a:r>
            <a:r>
              <a:rPr lang="en-US" sz="1400" dirty="0" err="1" smtClean="0"/>
              <a:t>haka</a:t>
            </a:r>
            <a:r>
              <a:rPr lang="en-US" sz="1400" dirty="0" smtClean="0"/>
              <a:t> </a:t>
            </a:r>
            <a:r>
              <a:rPr lang="en-US" sz="1400" dirty="0" err="1" smtClean="0"/>
              <a:t>yana</a:t>
            </a:r>
            <a:r>
              <a:rPr lang="en-US" sz="1400" dirty="0" smtClean="0"/>
              <a:t> </a:t>
            </a:r>
            <a:r>
              <a:rPr lang="en-US" sz="1400" dirty="0" err="1" smtClean="0"/>
              <a:t>da</a:t>
            </a:r>
            <a:r>
              <a:rPr lang="en-US" sz="1400" dirty="0" smtClean="0"/>
              <a:t> </a:t>
            </a:r>
            <a:r>
              <a:rPr lang="en-US" sz="1400" dirty="0" err="1" smtClean="0"/>
              <a:t>yancin</a:t>
            </a:r>
            <a:r>
              <a:rPr lang="en-US" sz="1400" dirty="0" smtClean="0"/>
              <a:t> sake </a:t>
            </a:r>
            <a:r>
              <a:rPr lang="en-US" sz="1400" dirty="0" err="1" smtClean="0"/>
              <a:t>addini</a:t>
            </a:r>
            <a:r>
              <a:rPr lang="en-US" sz="1400" dirty="0" smtClean="0"/>
              <a:t> </a:t>
            </a:r>
            <a:r>
              <a:rPr lang="en-US" sz="1400" dirty="0" err="1" smtClean="0"/>
              <a:t>ko</a:t>
            </a:r>
            <a:r>
              <a:rPr lang="en-US" sz="1400" dirty="0" smtClean="0"/>
              <a:t> </a:t>
            </a:r>
            <a:r>
              <a:rPr lang="en-US" sz="1400" dirty="0" err="1" smtClean="0"/>
              <a:t>ra'ayin</a:t>
            </a:r>
            <a:r>
              <a:rPr lang="en-US" sz="1400" dirty="0" smtClean="0"/>
              <a:t> </a:t>
            </a:r>
            <a:r>
              <a:rPr lang="en-US" sz="1400" dirty="0" err="1" smtClean="0"/>
              <a:t>da</a:t>
            </a:r>
            <a:r>
              <a:rPr lang="en-US" sz="1400" dirty="0" smtClean="0"/>
              <a:t> </a:t>
            </a:r>
            <a:r>
              <a:rPr lang="en-US" sz="1400" dirty="0" err="1" smtClean="0"/>
              <a:t>ya</a:t>
            </a:r>
            <a:r>
              <a:rPr lang="en-US" sz="1400" dirty="0" smtClean="0"/>
              <a:t> </a:t>
            </a:r>
            <a:r>
              <a:rPr lang="en-US" sz="1400" dirty="0" err="1" smtClean="0"/>
              <a:t>bada</a:t>
            </a:r>
            <a:r>
              <a:rPr lang="en-US" sz="1400" dirty="0" smtClean="0"/>
              <a:t> </a:t>
            </a:r>
            <a:r>
              <a:rPr lang="en-US" sz="1400" dirty="0" err="1" smtClean="0"/>
              <a:t>gaskiya</a:t>
            </a:r>
            <a:r>
              <a:rPr lang="en-US" sz="1400" dirty="0" smtClean="0"/>
              <a:t> </a:t>
            </a:r>
            <a:r>
              <a:rPr lang="en-US" sz="1400" dirty="0" err="1" smtClean="0"/>
              <a:t>gare</a:t>
            </a:r>
            <a:r>
              <a:rPr lang="en-US" sz="1400" dirty="0" smtClean="0"/>
              <a:t> </a:t>
            </a:r>
            <a:r>
              <a:rPr lang="en-US" sz="1400" dirty="0" err="1" smtClean="0"/>
              <a:t>shi</a:t>
            </a:r>
            <a:r>
              <a:rPr lang="en-US" sz="1400" dirty="0" smtClean="0"/>
              <a:t>, </a:t>
            </a:r>
            <a:r>
              <a:rPr lang="en-US" sz="1400" dirty="0" err="1" smtClean="0"/>
              <a:t>da</a:t>
            </a:r>
            <a:r>
              <a:rPr lang="en-US" sz="1400" dirty="0" smtClean="0"/>
              <a:t> </a:t>
            </a:r>
            <a:r>
              <a:rPr lang="en-US" sz="1400" dirty="0" err="1" smtClean="0"/>
              <a:t>kuma</a:t>
            </a:r>
            <a:r>
              <a:rPr lang="en-US" sz="1400" dirty="0" smtClean="0"/>
              <a:t> </a:t>
            </a:r>
            <a:r>
              <a:rPr lang="en-US" sz="1400" dirty="0" err="1" smtClean="0"/>
              <a:t>yancin</a:t>
            </a:r>
            <a:r>
              <a:rPr lang="en-US" sz="1400" dirty="0" smtClean="0"/>
              <a:t> </a:t>
            </a:r>
            <a:r>
              <a:rPr lang="en-US" sz="1400" dirty="0" err="1" smtClean="0"/>
              <a:t>nuna</a:t>
            </a:r>
            <a:r>
              <a:rPr lang="en-US" sz="1400" dirty="0" smtClean="0"/>
              <a:t> </a:t>
            </a:r>
            <a:r>
              <a:rPr lang="en-US" sz="1400" dirty="0" err="1" smtClean="0"/>
              <a:t>addininsa</a:t>
            </a:r>
            <a:r>
              <a:rPr lang="en-US" sz="1400" dirty="0" smtClean="0"/>
              <a:t> </a:t>
            </a:r>
            <a:r>
              <a:rPr lang="en-US" sz="1400" dirty="0" err="1" smtClean="0"/>
              <a:t>ko</a:t>
            </a:r>
            <a:r>
              <a:rPr lang="en-US" sz="1400" dirty="0" smtClean="0"/>
              <a:t> </a:t>
            </a:r>
            <a:r>
              <a:rPr lang="en-US" sz="1400" dirty="0" err="1" smtClean="0"/>
              <a:t>ra'ayinsa</a:t>
            </a:r>
            <a:r>
              <a:rPr lang="en-US" sz="1400" dirty="0" smtClean="0"/>
              <a:t>, </a:t>
            </a:r>
            <a:r>
              <a:rPr lang="en-US" sz="1400" dirty="0" err="1" smtClean="0"/>
              <a:t>shi</a:t>
            </a:r>
            <a:r>
              <a:rPr lang="en-US" sz="1400" dirty="0" smtClean="0"/>
              <a:t> </a:t>
            </a:r>
            <a:r>
              <a:rPr lang="en-US" sz="1400" dirty="0" err="1" smtClean="0"/>
              <a:t>daya</a:t>
            </a:r>
            <a:r>
              <a:rPr lang="en-US" sz="1400" dirty="0" smtClean="0"/>
              <a:t> </a:t>
            </a:r>
            <a:r>
              <a:rPr lang="en-US" sz="1400" dirty="0" err="1" smtClean="0"/>
              <a:t>ko</a:t>
            </a:r>
            <a:r>
              <a:rPr lang="en-US" sz="1400" dirty="0" smtClean="0"/>
              <a:t> a </a:t>
            </a:r>
            <a:r>
              <a:rPr lang="en-US" sz="1400" dirty="0" err="1" smtClean="0"/>
              <a:t>cikin</a:t>
            </a:r>
            <a:r>
              <a:rPr lang="en-US" sz="1400" dirty="0" smtClean="0"/>
              <a:t> taro </a:t>
            </a:r>
            <a:r>
              <a:rPr lang="en-US" sz="1400" dirty="0" err="1" smtClean="0"/>
              <a:t>kuma</a:t>
            </a:r>
            <a:r>
              <a:rPr lang="en-US" sz="1400" dirty="0" smtClean="0"/>
              <a:t> a </a:t>
            </a:r>
            <a:r>
              <a:rPr lang="en-US" sz="1400" dirty="0" err="1" smtClean="0"/>
              <a:t>fili</a:t>
            </a:r>
            <a:r>
              <a:rPr lang="en-US" sz="1400" dirty="0" smtClean="0"/>
              <a:t> </a:t>
            </a:r>
            <a:r>
              <a:rPr lang="en-US" sz="1400" dirty="0" err="1" smtClean="0"/>
              <a:t>ko</a:t>
            </a:r>
            <a:r>
              <a:rPr lang="en-US" sz="1400" dirty="0" smtClean="0"/>
              <a:t> a </a:t>
            </a:r>
            <a:r>
              <a:rPr lang="en-US" sz="1400" dirty="0" err="1" smtClean="0"/>
              <a:t>boye</a:t>
            </a:r>
            <a:r>
              <a:rPr lang="en-US" sz="1400" dirty="0" smtClean="0"/>
              <a:t> </a:t>
            </a:r>
            <a:r>
              <a:rPr lang="en-US" sz="1400" dirty="0" err="1" smtClean="0"/>
              <a:t>ta</a:t>
            </a:r>
            <a:r>
              <a:rPr lang="en-US" sz="1400" dirty="0" smtClean="0"/>
              <a:t> </a:t>
            </a:r>
            <a:r>
              <a:rPr lang="en-US" sz="1400" dirty="0" err="1" smtClean="0"/>
              <a:t>hanyar</a:t>
            </a:r>
            <a:r>
              <a:rPr lang="en-US" sz="1400" dirty="0" smtClean="0"/>
              <a:t> </a:t>
            </a:r>
            <a:r>
              <a:rPr lang="en-US" sz="1400" dirty="0" err="1" smtClean="0"/>
              <a:t>koyarwa</a:t>
            </a:r>
            <a:r>
              <a:rPr lang="en-US" sz="1400" dirty="0" smtClean="0"/>
              <a:t> </a:t>
            </a:r>
            <a:r>
              <a:rPr lang="en-US" sz="1400" dirty="0" err="1" smtClean="0"/>
              <a:t>ko</a:t>
            </a:r>
            <a:r>
              <a:rPr lang="en-US" sz="1400" dirty="0" smtClean="0"/>
              <a:t> yin </a:t>
            </a:r>
            <a:r>
              <a:rPr lang="en-US" sz="1400" dirty="0" err="1" smtClean="0"/>
              <a:t>ibada</a:t>
            </a:r>
            <a:r>
              <a:rPr lang="en-US" sz="1400" dirty="0" smtClean="0"/>
              <a:t>, </a:t>
            </a:r>
            <a:r>
              <a:rPr lang="en-US" sz="1400" dirty="0" err="1" smtClean="0"/>
              <a:t>ko</a:t>
            </a:r>
            <a:r>
              <a:rPr lang="en-US" sz="1400" dirty="0" smtClean="0"/>
              <a:t> </a:t>
            </a:r>
            <a:r>
              <a:rPr lang="en-US" sz="1400" dirty="0" err="1" smtClean="0"/>
              <a:t>bauta</a:t>
            </a:r>
            <a:r>
              <a:rPr lang="en-US" sz="1400" dirty="0" smtClean="0"/>
              <a:t> </a:t>
            </a:r>
            <a:r>
              <a:rPr lang="en-US" sz="1400" dirty="0" err="1" smtClean="0"/>
              <a:t>wa</a:t>
            </a:r>
            <a:r>
              <a:rPr lang="en-US" sz="1400" dirty="0" smtClean="0"/>
              <a:t> </a:t>
            </a:r>
            <a:r>
              <a:rPr lang="en-US" sz="1400" dirty="0" err="1" smtClean="0"/>
              <a:t>abin</a:t>
            </a:r>
            <a:r>
              <a:rPr lang="en-US" sz="1400" dirty="0" smtClean="0"/>
              <a:t> </a:t>
            </a:r>
            <a:r>
              <a:rPr lang="en-US" sz="1400" dirty="0" err="1" smtClean="0"/>
              <a:t>da</a:t>
            </a:r>
            <a:r>
              <a:rPr lang="en-US" sz="1400" dirty="0" smtClean="0"/>
              <a:t> </a:t>
            </a:r>
            <a:r>
              <a:rPr lang="en-US" sz="1400" dirty="0" err="1" smtClean="0"/>
              <a:t>ya</a:t>
            </a:r>
            <a:r>
              <a:rPr lang="en-US" sz="1400" dirty="0" smtClean="0"/>
              <a:t> </a:t>
            </a:r>
            <a:r>
              <a:rPr lang="en-US" sz="1400" dirty="0" err="1" smtClean="0"/>
              <a:t>bada</a:t>
            </a:r>
            <a:r>
              <a:rPr lang="en-US" sz="1400" dirty="0" smtClean="0"/>
              <a:t> </a:t>
            </a:r>
            <a:r>
              <a:rPr lang="en-US" sz="1400" dirty="0" err="1" smtClean="0"/>
              <a:t>gaskiya</a:t>
            </a:r>
            <a:r>
              <a:rPr lang="en-US" sz="1400" dirty="0" smtClean="0"/>
              <a:t> </a:t>
            </a:r>
            <a:r>
              <a:rPr lang="en-US" sz="1400" dirty="0" err="1" smtClean="0"/>
              <a:t>gare</a:t>
            </a:r>
            <a:r>
              <a:rPr lang="en-US" sz="1400" dirty="0" smtClean="0"/>
              <a:t> </a:t>
            </a:r>
            <a:r>
              <a:rPr lang="en-US" sz="1400" dirty="0" err="1" smtClean="0"/>
              <a:t>shi</a:t>
            </a:r>
            <a:r>
              <a:rPr lang="en-US" sz="1400" dirty="0" smtClean="0"/>
              <a:t> </a:t>
            </a:r>
            <a:r>
              <a:rPr lang="en-US" sz="1400" dirty="0" err="1" smtClean="0"/>
              <a:t>da</a:t>
            </a:r>
            <a:r>
              <a:rPr lang="en-US" sz="1400" dirty="0" smtClean="0"/>
              <a:t> yin </a:t>
            </a:r>
          </a:p>
          <a:p>
            <a:r>
              <a:rPr lang="en-US" sz="1400" dirty="0" err="1" smtClean="0"/>
              <a:t>abubuwan</a:t>
            </a:r>
            <a:r>
              <a:rPr lang="en-US" sz="1400" dirty="0" smtClean="0"/>
              <a:t> </a:t>
            </a:r>
            <a:r>
              <a:rPr lang="en-US" sz="1400" dirty="0" err="1" smtClean="0"/>
              <a:t>da</a:t>
            </a:r>
            <a:r>
              <a:rPr lang="en-US" sz="1400" dirty="0" smtClean="0"/>
              <a:t> </a:t>
            </a:r>
            <a:r>
              <a:rPr lang="en-US" sz="1400" dirty="0" err="1" smtClean="0"/>
              <a:t>abin</a:t>
            </a:r>
            <a:r>
              <a:rPr lang="en-US" sz="1400" dirty="0" smtClean="0"/>
              <a:t> </a:t>
            </a:r>
            <a:r>
              <a:rPr lang="en-US" sz="1400" dirty="0" err="1" smtClean="0"/>
              <a:t>da</a:t>
            </a:r>
            <a:r>
              <a:rPr lang="en-US" sz="1400" dirty="0" smtClean="0"/>
              <a:t> </a:t>
            </a:r>
            <a:r>
              <a:rPr lang="en-US" sz="1400" dirty="0" err="1" smtClean="0"/>
              <a:t>yake</a:t>
            </a:r>
            <a:r>
              <a:rPr lang="en-US" sz="1400" dirty="0" smtClean="0"/>
              <a:t> </a:t>
            </a:r>
            <a:r>
              <a:rPr lang="en-US" sz="1400" dirty="0" err="1" smtClean="0"/>
              <a:t>bauta</a:t>
            </a:r>
            <a:r>
              <a:rPr lang="en-US" sz="1400" dirty="0" smtClean="0"/>
              <a:t> </a:t>
            </a:r>
            <a:r>
              <a:rPr lang="en-US" sz="1400" dirty="0" err="1" smtClean="0"/>
              <a:t>wa</a:t>
            </a:r>
            <a:r>
              <a:rPr lang="en-US" sz="1400" dirty="0" smtClean="0"/>
              <a:t> din </a:t>
            </a:r>
            <a:r>
              <a:rPr lang="en-US" sz="1400" dirty="0" err="1" smtClean="0"/>
              <a:t>ya</a:t>
            </a:r>
            <a:r>
              <a:rPr lang="en-US" sz="1400" dirty="0" smtClean="0"/>
              <a:t> </a:t>
            </a:r>
            <a:r>
              <a:rPr lang="en-US" sz="1400" dirty="0" err="1" smtClean="0"/>
              <a:t>nuna</a:t>
            </a:r>
            <a:r>
              <a:rPr lang="en-US" sz="1400" dirty="0" smtClean="0"/>
              <a:t> </a:t>
            </a:r>
            <a:r>
              <a:rPr lang="en-US" sz="1400" dirty="0" err="1" smtClean="0"/>
              <a:t>masa</a:t>
            </a:r>
            <a:r>
              <a:rPr lang="en-US" sz="1400" dirty="0" smtClean="0"/>
              <a:t>.</a:t>
            </a:r>
            <a:endParaRPr lang="en-US" sz="1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Rectangle 46"/>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8" name="Rectangle 47"/>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9" name="Rectangle 58"/>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1" name="Rectangle 60"/>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2" name="Rectangle 61"/>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3" name="Rectangle 62"/>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65" name="Straight Connector 64"/>
          <p:cNvCxnSpPr>
            <a:stCxn id="47" idx="3"/>
            <a:endCxn id="59"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a:endCxn id="62"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a:stCxn id="48" idx="3"/>
            <a:endCxn id="61"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a:endCxn id="63"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a:stCxn id="59" idx="2"/>
            <a:endCxn id="61"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74" name="Rectangle 73"/>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6" name="Straight Connector 75"/>
          <p:cNvCxnSpPr>
            <a:stCxn id="74"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84" name="Oval 83"/>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86" name="Straight Connector 85"/>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5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a:latin typeface="Calibri" pitchFamily="34" charset="0"/>
              </a:rPr>
              <a:t>LOOK FOR ENIGMA</a:t>
            </a:r>
          </a:p>
          <a:p>
            <a:pPr algn="ctr"/>
            <a:r>
              <a:rPr lang="en-US" b="1">
                <a:latin typeface="Calibri" pitchFamily="34" charset="0"/>
              </a:rPr>
              <a:t>SETTINGS THAT YIELD</a:t>
            </a:r>
            <a:br>
              <a:rPr lang="en-US" b="1">
                <a:latin typeface="Calibri" pitchFamily="34" charset="0"/>
              </a:rPr>
            </a:br>
            <a:r>
              <a:rPr lang="en-US" b="1">
                <a:latin typeface="Calibri" pitchFamily="34" charset="0"/>
              </a:rPr>
              <a:t>PLAINTEXT PATTERN</a:t>
            </a:r>
          </a:p>
          <a:p>
            <a:pPr algn="ctr"/>
            <a:r>
              <a:rPr lang="en-US" b="1">
                <a:latin typeface="Calibri" pitchFamily="34" charset="0"/>
              </a:rPr>
              <a:t>“XYZXYZ…”</a:t>
            </a:r>
          </a:p>
        </p:txBody>
      </p:sp>
      <p:sp>
        <p:nvSpPr>
          <p:cNvPr id="64" name="TextBox 63"/>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pic>
        <p:nvPicPr>
          <p:cNvPr id="102463" name="Picture 63"/>
          <p:cNvPicPr>
            <a:picLocks noChangeAspect="1" noChangeArrowheads="1"/>
          </p:cNvPicPr>
          <p:nvPr/>
        </p:nvPicPr>
        <p:blipFill>
          <a:blip r:embed="rId2" cstate="print"/>
          <a:srcRect/>
          <a:stretch>
            <a:fillRect/>
          </a:stretch>
        </p:blipFill>
        <p:spPr bwMode="auto">
          <a:xfrm>
            <a:off x="7542213" y="3267075"/>
            <a:ext cx="1449387" cy="1685925"/>
          </a:xfrm>
          <a:prstGeom prst="rect">
            <a:avLst/>
          </a:prstGeom>
          <a:noFill/>
          <a:ln w="9525">
            <a:noFill/>
            <a:miter lim="800000"/>
            <a:headEnd/>
            <a:tailEnd/>
          </a:ln>
          <a:effectLst/>
        </p:spPr>
      </p:pic>
      <p:cxnSp>
        <p:nvCxnSpPr>
          <p:cNvPr id="7" name="Straight Arrow Connector 43"/>
          <p:cNvCxnSpPr/>
          <p:nvPr/>
        </p:nvCxnSpPr>
        <p:spPr>
          <a:xfrm>
            <a:off x="8059738" y="2817813"/>
            <a:ext cx="17462" cy="382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2465" name="Text Box 65"/>
          <p:cNvSpPr txBox="1">
            <a:spLocks noChangeArrowheads="1"/>
          </p:cNvSpPr>
          <p:nvPr/>
        </p:nvSpPr>
        <p:spPr bwMode="auto">
          <a:xfrm>
            <a:off x="7680325" y="3541713"/>
            <a:ext cx="323850" cy="366712"/>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6" name="Text Box 66"/>
          <p:cNvSpPr txBox="1">
            <a:spLocks noChangeArrowheads="1"/>
          </p:cNvSpPr>
          <p:nvPr/>
        </p:nvSpPr>
        <p:spPr bwMode="auto">
          <a:xfrm>
            <a:off x="7832725" y="32766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7" name="Text Box 67"/>
          <p:cNvSpPr txBox="1">
            <a:spLocks noChangeArrowheads="1"/>
          </p:cNvSpPr>
          <p:nvPr/>
        </p:nvSpPr>
        <p:spPr bwMode="auto">
          <a:xfrm>
            <a:off x="84582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8" name="Text Box 68"/>
          <p:cNvSpPr txBox="1">
            <a:spLocks noChangeArrowheads="1"/>
          </p:cNvSpPr>
          <p:nvPr/>
        </p:nvSpPr>
        <p:spPr bwMode="auto">
          <a:xfrm>
            <a:off x="75438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70" name="TextBox 69"/>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85" name="Oval 84"/>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7" name="Straight Connector 86"/>
          <p:cNvCxnSpPr>
            <a:stCxn id="85"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6" name="Straight Connector 95"/>
          <p:cNvCxnSpPr>
            <a:stCxn id="94"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1" name="Straight Connector 100"/>
          <p:cNvCxnSpPr>
            <a:stCxn id="100"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6" name="Straight Connector 105"/>
          <p:cNvCxnSpPr>
            <a:stCxn id="105"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1" name="Straight Connector 110"/>
          <p:cNvCxnSpPr>
            <a:stCxn id="110"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6" name="Straight Connector 115"/>
          <p:cNvCxnSpPr>
            <a:stCxn id="115"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81" name="TextBox 80"/>
          <p:cNvSpPr txBox="1"/>
          <p:nvPr/>
        </p:nvSpPr>
        <p:spPr>
          <a:xfrm>
            <a:off x="7543800" y="4953000"/>
            <a:ext cx="1243802" cy="646331"/>
          </a:xfrm>
          <a:prstGeom prst="rect">
            <a:avLst/>
          </a:prstGeom>
          <a:noFill/>
        </p:spPr>
        <p:txBody>
          <a:bodyPr wrap="none" rtlCol="0">
            <a:spAutoFit/>
          </a:bodyPr>
          <a:lstStyle/>
          <a:p>
            <a:r>
              <a:rPr lang="en-US" dirty="0" smtClean="0"/>
              <a:t>WINSTON</a:t>
            </a:r>
          </a:p>
          <a:p>
            <a:r>
              <a:rPr lang="en-US" dirty="0" smtClean="0"/>
              <a:t>CHURCHILL</a:t>
            </a:r>
            <a:endParaRPr lang="en-US" dirty="0"/>
          </a:p>
        </p:txBody>
      </p:sp>
    </p:spTree>
    <p:extLst>
      <p:ext uri="{BB962C8B-B14F-4D97-AF65-F5344CB8AC3E}">
        <p14:creationId xmlns:p14="http://schemas.microsoft.com/office/powerpoint/2010/main" val="4047613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a:t>L</a:t>
            </a:r>
            <a:r>
              <a:rPr lang="en-US" dirty="0" smtClean="0"/>
              <a:t>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dirty="0" smtClean="0"/>
              <a:t>Two historical ciphers</a:t>
            </a:r>
          </a:p>
          <a:p>
            <a:pPr lvl="1"/>
            <a:r>
              <a:rPr lang="en-US" dirty="0" smtClean="0"/>
              <a:t>Final thought on translation and cryptography</a:t>
            </a:r>
          </a:p>
        </p:txBody>
      </p:sp>
    </p:spTree>
    <p:extLst>
      <p:ext uri="{BB962C8B-B14F-4D97-AF65-F5344CB8AC3E}">
        <p14:creationId xmlns:p14="http://schemas.microsoft.com/office/powerpoint/2010/main" val="1129909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a:t>L</a:t>
            </a:r>
            <a:r>
              <a:rPr lang="en-US" dirty="0" smtClean="0"/>
              <a:t>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dirty="0" smtClean="0"/>
              <a:t>Two historical ciphers</a:t>
            </a:r>
          </a:p>
          <a:p>
            <a:pPr lvl="1"/>
            <a:r>
              <a:rPr lang="en-US" dirty="0" smtClean="0"/>
              <a:t>Final thought on translation and cryptography</a:t>
            </a:r>
          </a:p>
        </p:txBody>
      </p:sp>
      <p:grpSp>
        <p:nvGrpSpPr>
          <p:cNvPr id="4" name="Group 8"/>
          <p:cNvGrpSpPr/>
          <p:nvPr/>
        </p:nvGrpSpPr>
        <p:grpSpPr>
          <a:xfrm>
            <a:off x="5334000" y="1676400"/>
            <a:ext cx="2590800" cy="1015663"/>
            <a:chOff x="4724400" y="2133600"/>
            <a:chExt cx="2590800" cy="1015663"/>
          </a:xfrm>
        </p:grpSpPr>
        <p:cxnSp>
          <p:nvCxnSpPr>
            <p:cNvPr id="10" name="Straight Arrow Connector 9"/>
            <p:cNvCxnSpPr/>
            <p:nvPr/>
          </p:nvCxnSpPr>
          <p:spPr>
            <a:xfrm flipH="1">
              <a:off x="4724400" y="2667000"/>
              <a:ext cx="18288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8"/>
            <p:cNvGrpSpPr/>
            <p:nvPr/>
          </p:nvGrpSpPr>
          <p:grpSpPr>
            <a:xfrm>
              <a:off x="6324600" y="2133600"/>
              <a:ext cx="990600" cy="1015663"/>
              <a:chOff x="76200" y="3657600"/>
              <a:chExt cx="990600" cy="1015663"/>
            </a:xfrm>
          </p:grpSpPr>
          <p:sp>
            <p:nvSpPr>
              <p:cNvPr id="12" name="Oval 11"/>
              <p:cNvSpPr/>
              <p:nvPr/>
            </p:nvSpPr>
            <p:spPr>
              <a:xfrm>
                <a:off x="76200" y="3682663"/>
                <a:ext cx="990600" cy="990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00" y="3657600"/>
                <a:ext cx="740908" cy="1015663"/>
              </a:xfrm>
              <a:prstGeom prst="rect">
                <a:avLst/>
              </a:prstGeom>
              <a:noFill/>
            </p:spPr>
            <p:txBody>
              <a:bodyPr wrap="none" rtlCol="0">
                <a:spAutoFit/>
              </a:bodyPr>
              <a:lstStyle/>
              <a:p>
                <a:r>
                  <a:rPr lang="en-US" sz="2000" b="1" dirty="0" smtClean="0">
                    <a:solidFill>
                      <a:schemeClr val="bg1"/>
                    </a:solidFill>
                  </a:rPr>
                  <a:t>YOU</a:t>
                </a:r>
              </a:p>
              <a:p>
                <a:r>
                  <a:rPr lang="en-US" sz="2000" b="1" dirty="0" smtClean="0">
                    <a:solidFill>
                      <a:schemeClr val="bg1"/>
                    </a:solidFill>
                  </a:rPr>
                  <a:t>ARE</a:t>
                </a:r>
              </a:p>
              <a:p>
                <a:r>
                  <a:rPr lang="en-US" sz="2000" b="1" dirty="0" smtClean="0">
                    <a:solidFill>
                      <a:schemeClr val="bg1"/>
                    </a:solidFill>
                  </a:rPr>
                  <a:t>HERE</a:t>
                </a:r>
                <a:endParaRPr lang="en-US" sz="2000" b="1" dirty="0">
                  <a:solidFill>
                    <a:schemeClr val="bg1"/>
                  </a:solidFill>
                </a:endParaRPr>
              </a:p>
            </p:txBody>
          </p:sp>
        </p:grpSp>
      </p:grpSp>
    </p:spTree>
    <p:extLst>
      <p:ext uri="{BB962C8B-B14F-4D97-AF65-F5344CB8AC3E}">
        <p14:creationId xmlns:p14="http://schemas.microsoft.com/office/powerpoint/2010/main" val="26965459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dirty="0" smtClean="0"/>
              <a:t>Letter Substitution Cipher</a:t>
            </a:r>
          </a:p>
        </p:txBody>
      </p:sp>
      <p:sp>
        <p:nvSpPr>
          <p:cNvPr id="15363" name="Rectangle 3"/>
          <p:cNvSpPr>
            <a:spLocks noGrp="1" noChangeArrowheads="1"/>
          </p:cNvSpPr>
          <p:nvPr>
            <p:ph type="body" idx="4294967295"/>
          </p:nvPr>
        </p:nvSpPr>
        <p:spPr>
          <a:xfrm>
            <a:off x="685800" y="1524000"/>
            <a:ext cx="8077200" cy="5029200"/>
          </a:xfrm>
        </p:spPr>
        <p:txBody>
          <a:bodyPr>
            <a:normAutofit/>
          </a:bodyPr>
          <a:lstStyle/>
          <a:p>
            <a:pPr>
              <a:lnSpc>
                <a:spcPct val="90000"/>
              </a:lnSpc>
            </a:pPr>
            <a:r>
              <a:rPr lang="en-US" sz="3000" dirty="0" err="1" smtClean="0"/>
              <a:t>Encipherment</a:t>
            </a:r>
            <a:r>
              <a:rPr lang="en-US" sz="3000" dirty="0" smtClean="0"/>
              <a:t> key:</a:t>
            </a:r>
          </a:p>
          <a:p>
            <a:pPr lvl="1">
              <a:lnSpc>
                <a:spcPct val="90000"/>
              </a:lnSpc>
              <a:buNone/>
            </a:pPr>
            <a:r>
              <a:rPr lang="en-US" sz="2600" dirty="0" smtClean="0">
                <a:latin typeface="Courier New" pitchFamily="49" charset="0"/>
                <a:cs typeface="Courier New" pitchFamily="49" charset="0"/>
              </a:rPr>
              <a:t>PLAIN:   ABCDEFGHIJKLMNOPQRSTUVWXYZ</a:t>
            </a:r>
          </a:p>
          <a:p>
            <a:pPr lvl="1">
              <a:lnSpc>
                <a:spcPct val="90000"/>
              </a:lnSpc>
              <a:buNone/>
            </a:pPr>
            <a:r>
              <a:rPr lang="en-US" sz="2600" dirty="0" smtClean="0">
                <a:latin typeface="Courier New" pitchFamily="49" charset="0"/>
                <a:cs typeface="Courier New" pitchFamily="49" charset="0"/>
              </a:rPr>
              <a:t>CIPHER:  PLOKMIJNUHBYGVTFCRDXESZAQW</a:t>
            </a:r>
          </a:p>
          <a:p>
            <a:pPr eaLnBrk="1" hangingPunct="1">
              <a:lnSpc>
                <a:spcPct val="90000"/>
              </a:lnSpc>
            </a:pPr>
            <a:endParaRPr lang="en-US" sz="3000" dirty="0" smtClean="0"/>
          </a:p>
          <a:p>
            <a:pPr eaLnBrk="1" hangingPunct="1">
              <a:lnSpc>
                <a:spcPct val="90000"/>
              </a:lnSpc>
            </a:pPr>
            <a:r>
              <a:rPr lang="en-US" sz="3000" dirty="0" smtClean="0"/>
              <a:t>Plaintext: 	</a:t>
            </a:r>
            <a:r>
              <a:rPr lang="en-US" sz="3000" b="1" dirty="0" smtClean="0">
                <a:latin typeface="Courier New" pitchFamily="49" charset="0"/>
              </a:rPr>
              <a:t>HELLO WORLD ...</a:t>
            </a:r>
          </a:p>
          <a:p>
            <a:pPr eaLnBrk="1" hangingPunct="1">
              <a:lnSpc>
                <a:spcPct val="90000"/>
              </a:lnSpc>
            </a:pPr>
            <a:r>
              <a:rPr lang="en-US" sz="3000" dirty="0" err="1" smtClean="0"/>
              <a:t>Ciphertext</a:t>
            </a:r>
            <a:r>
              <a:rPr lang="en-US" sz="3000" dirty="0" smtClean="0"/>
              <a:t>: 	</a:t>
            </a:r>
            <a:r>
              <a:rPr lang="en-US" sz="3000" b="1" dirty="0" smtClean="0">
                <a:latin typeface="Courier New" pitchFamily="49" charset="0"/>
              </a:rPr>
              <a:t>NMYYT ZTRYK ...</a:t>
            </a:r>
          </a:p>
          <a:p>
            <a:pPr eaLnBrk="1" hangingPunct="1">
              <a:lnSpc>
                <a:spcPct val="90000"/>
              </a:lnSpc>
              <a:buNone/>
            </a:pPr>
            <a:endParaRPr lang="en-US" sz="3000" dirty="0" smtClean="0"/>
          </a:p>
          <a:p>
            <a:pPr eaLnBrk="1" hangingPunct="1">
              <a:lnSpc>
                <a:spcPct val="90000"/>
              </a:lnSpc>
            </a:pPr>
            <a:r>
              <a:rPr lang="en-US" sz="3000" dirty="0" smtClean="0"/>
              <a:t>Key itself doesn’t change:  “simple substitution”</a:t>
            </a:r>
          </a:p>
          <a:p>
            <a:pPr eaLnBrk="1" hangingPunct="1">
              <a:lnSpc>
                <a:spcPct val="90000"/>
              </a:lnSpc>
            </a:pPr>
            <a:r>
              <a:rPr lang="en-US" sz="3000" dirty="0" smtClean="0"/>
              <a:t>What key, if applied to the </a:t>
            </a:r>
            <a:r>
              <a:rPr lang="en-US" sz="3000" dirty="0" err="1" smtClean="0"/>
              <a:t>ciphertext</a:t>
            </a:r>
            <a:r>
              <a:rPr lang="en-US" sz="3000" dirty="0" smtClean="0"/>
              <a:t>, would yield sensible plaintext?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7411" name="TextBox 3"/>
          <p:cNvSpPr txBox="1">
            <a:spLocks noChangeArrowheads="1"/>
          </p:cNvSpPr>
          <p:nvPr/>
        </p:nvSpPr>
        <p:spPr bwMode="auto">
          <a:xfrm>
            <a:off x="7151688" y="762000"/>
            <a:ext cx="721672"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8435" name="TextBox 3"/>
          <p:cNvSpPr txBox="1">
            <a:spLocks noChangeArrowheads="1"/>
          </p:cNvSpPr>
          <p:nvPr/>
        </p:nvSpPr>
        <p:spPr bwMode="auto">
          <a:xfrm>
            <a:off x="7151688" y="762000"/>
            <a:ext cx="829073"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945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  .a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   a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a .a.      .a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048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.e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.e  a .a.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150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1508" name="TextBox 4"/>
          <p:cNvSpPr txBox="1">
            <a:spLocks noChangeArrowheads="1"/>
          </p:cNvSpPr>
          <p:nvPr/>
        </p:nvSpPr>
        <p:spPr bwMode="auto">
          <a:xfrm>
            <a:off x="1447800" y="5410200"/>
            <a:ext cx="3127375" cy="579438"/>
          </a:xfrm>
          <a:prstGeom prst="rect">
            <a:avLst/>
          </a:prstGeom>
          <a:noFill/>
          <a:ln w="9525">
            <a:noFill/>
            <a:miter lim="800000"/>
            <a:headEnd/>
            <a:tailEnd/>
          </a:ln>
        </p:spPr>
        <p:txBody>
          <a:bodyPr wrap="none">
            <a:spAutoFit/>
          </a:bodyPr>
          <a:lstStyle/>
          <a:p>
            <a:r>
              <a:rPr lang="en-US" sz="3200">
                <a:latin typeface="Calibri" pitchFamily="34" charset="0"/>
              </a:rPr>
              <a:t>didn’t create “ae”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rren Weaver"/>
          <p:cNvPicPr>
            <a:picLocks noChangeAspect="1" noChangeArrowheads="1"/>
          </p:cNvPicPr>
          <p:nvPr/>
        </p:nvPicPr>
        <p:blipFill>
          <a:blip r:embed="rId2" cstate="print"/>
          <a:srcRect/>
          <a:stretch>
            <a:fillRect/>
          </a:stretch>
        </p:blipFill>
        <p:spPr bwMode="auto">
          <a:xfrm>
            <a:off x="304801" y="3505200"/>
            <a:ext cx="2038350" cy="2554732"/>
          </a:xfrm>
          <a:prstGeom prst="rect">
            <a:avLst/>
          </a:prstGeom>
          <a:noFill/>
          <a:ln w="9525">
            <a:noFill/>
            <a:miter lim="800000"/>
            <a:headEnd/>
            <a:tailEnd/>
          </a:ln>
        </p:spPr>
      </p:pic>
      <p:sp>
        <p:nvSpPr>
          <p:cNvPr id="7" name="Rectangular Callout 6"/>
          <p:cNvSpPr/>
          <p:nvPr/>
        </p:nvSpPr>
        <p:spPr>
          <a:xfrm>
            <a:off x="228601" y="1269326"/>
            <a:ext cx="6248400" cy="1676400"/>
          </a:xfrm>
          <a:prstGeom prst="wedgeRectCallout">
            <a:avLst>
              <a:gd name="adj1" fmla="val -25713"/>
              <a:gd name="adj2" fmla="val 79730"/>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“When I look at an article in Russian, I say: this is really written in English, but it has been coded in some strange symbols.  I will now proceed to decode.”  -- Warren Weaver (1947)</a:t>
            </a:r>
          </a:p>
        </p:txBody>
      </p:sp>
      <p:sp>
        <p:nvSpPr>
          <p:cNvPr id="10" name="TextBox 9"/>
          <p:cNvSpPr txBox="1"/>
          <p:nvPr/>
        </p:nvSpPr>
        <p:spPr>
          <a:xfrm>
            <a:off x="685801" y="6031468"/>
            <a:ext cx="1214756" cy="369332"/>
          </a:xfrm>
          <a:prstGeom prst="rect">
            <a:avLst/>
          </a:prstGeom>
          <a:noFill/>
        </p:spPr>
        <p:txBody>
          <a:bodyPr wrap="none" rtlCol="0">
            <a:spAutoFit/>
          </a:bodyPr>
          <a:lstStyle/>
          <a:p>
            <a:r>
              <a:rPr lang="en-US" b="1" dirty="0" smtClean="0"/>
              <a:t>OUR HERO</a:t>
            </a:r>
            <a:endParaRPr lang="en-US" b="1" dirty="0"/>
          </a:p>
        </p:txBody>
      </p:sp>
      <p:sp>
        <p:nvSpPr>
          <p:cNvPr id="11" name="TextBox 10"/>
          <p:cNvSpPr txBox="1"/>
          <p:nvPr/>
        </p:nvSpPr>
        <p:spPr>
          <a:xfrm>
            <a:off x="2438401" y="3402926"/>
            <a:ext cx="6629399" cy="1938992"/>
          </a:xfrm>
          <a:prstGeom prst="rect">
            <a:avLst/>
          </a:prstGeom>
          <a:noFill/>
        </p:spPr>
        <p:txBody>
          <a:bodyPr wrap="square" rtlCol="0">
            <a:spAutoFit/>
          </a:bodyPr>
          <a:lstStyle/>
          <a:p>
            <a:r>
              <a:rPr lang="en-US" sz="2400" dirty="0" smtClean="0"/>
              <a:t>Weaver saw a colleague decoding intercepts into</a:t>
            </a:r>
          </a:p>
          <a:p>
            <a:r>
              <a:rPr lang="en-US" sz="2400" dirty="0" smtClean="0"/>
              <a:t>Turkish, without “knowing” Turkish.</a:t>
            </a:r>
          </a:p>
          <a:p>
            <a:endParaRPr lang="en-US" sz="2400" dirty="0" smtClean="0"/>
          </a:p>
          <a:p>
            <a:pPr lvl="1"/>
            <a:r>
              <a:rPr lang="en-US" sz="2400" dirty="0" smtClean="0"/>
              <a:t>… maybe a computer could translate into English without “knowing” English?</a:t>
            </a:r>
          </a:p>
        </p:txBody>
      </p:sp>
      <p:sp>
        <p:nvSpPr>
          <p:cNvPr id="9" name="TextBox 8"/>
          <p:cNvSpPr txBox="1"/>
          <p:nvPr/>
        </p:nvSpPr>
        <p:spPr>
          <a:xfrm>
            <a:off x="1143000" y="228600"/>
            <a:ext cx="7156511" cy="769441"/>
          </a:xfrm>
          <a:prstGeom prst="rect">
            <a:avLst/>
          </a:prstGeom>
          <a:noFill/>
        </p:spPr>
        <p:txBody>
          <a:bodyPr wrap="none" rtlCol="0">
            <a:spAutoFit/>
          </a:bodyPr>
          <a:lstStyle/>
          <a:p>
            <a:r>
              <a:rPr lang="en-US" sz="4400" dirty="0" smtClean="0"/>
              <a:t>Statistical Machine Translation</a:t>
            </a:r>
            <a:endParaRPr lang="en-US" sz="4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e.ao .a          .e    o.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o. .    e .e .a o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.o   .e  a .a.     e.ao  o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253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2532" name="TextBox 4"/>
          <p:cNvSpPr txBox="1">
            <a:spLocks noChangeArrowheads="1"/>
          </p:cNvSpPr>
          <p:nvPr/>
        </p:nvSpPr>
        <p:spPr bwMode="auto">
          <a:xfrm>
            <a:off x="1447800" y="5410200"/>
            <a:ext cx="4376738" cy="579438"/>
          </a:xfrm>
          <a:prstGeom prst="rect">
            <a:avLst/>
          </a:prstGeom>
          <a:noFill/>
          <a:ln w="9525">
            <a:noFill/>
            <a:miter lim="800000"/>
            <a:headEnd/>
            <a:tailEnd/>
          </a:ln>
        </p:spPr>
        <p:txBody>
          <a:bodyPr wrap="none">
            <a:spAutoFit/>
          </a:bodyPr>
          <a:lstStyle/>
          <a:p>
            <a:r>
              <a:rPr lang="en-US" sz="3200">
                <a:latin typeface="Calibri" pitchFamily="34" charset="0"/>
              </a:rPr>
              <a:t>don’t like “ao” – back up!</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.o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a .a.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355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457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560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5604"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no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no    </a:t>
            </a:r>
            <a:r>
              <a:rPr lang="en-US" sz="2800" dirty="0" err="1" smtClean="0">
                <a:latin typeface="Courier New" pitchFamily="49" charset="0"/>
                <a:cs typeface="Courier New" pitchFamily="49" charset="0"/>
              </a:rPr>
              <a:t>no.e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n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ni</a:t>
            </a:r>
            <a:r>
              <a:rPr lang="en-US" sz="2800" dirty="0" smtClean="0">
                <a:latin typeface="Courier New" pitchFamily="49" charset="0"/>
                <a:cs typeface="Courier New" pitchFamily="49" charset="0"/>
              </a:rPr>
              <a:t>. f n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no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in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662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6628"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765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7652"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repair.a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867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8676"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auto repairman to customer: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you want  we can freeze your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car until future mechanics</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discover a way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969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sp>
        <p:nvSpPr>
          <p:cNvPr id="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a:latin typeface="Calibri" pitchFamily="34" charset="0"/>
              </a:rPr>
              <a:t>“key”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0"/>
            <a:ext cx="8610600" cy="1143000"/>
          </a:xfrm>
        </p:spPr>
        <p:txBody>
          <a:bodyPr/>
          <a:lstStyle/>
          <a:p>
            <a:pPr eaLnBrk="1" hangingPunct="1"/>
            <a:r>
              <a:rPr lang="en-US" dirty="0" smtClean="0"/>
              <a:t>Statistical Machine Translation</a:t>
            </a:r>
          </a:p>
        </p:txBody>
      </p:sp>
      <p:pic>
        <p:nvPicPr>
          <p:cNvPr id="15363" name="Picture 3" descr="j0283011"/>
          <p:cNvPicPr>
            <a:picLocks noChangeAspect="1" noChangeArrowheads="1" noCrop="1"/>
          </p:cNvPicPr>
          <p:nvPr/>
        </p:nvPicPr>
        <p:blipFill>
          <a:blip r:embed="rId2" cstate="print"/>
          <a:srcRect/>
          <a:stretch>
            <a:fillRect/>
          </a:stretch>
        </p:blipFill>
        <p:spPr bwMode="auto">
          <a:xfrm>
            <a:off x="228600" y="3810000"/>
            <a:ext cx="2667000" cy="2667000"/>
          </a:xfrm>
          <a:prstGeom prst="rect">
            <a:avLst/>
          </a:prstGeom>
          <a:noFill/>
          <a:ln w="9525">
            <a:noFill/>
            <a:miter lim="800000"/>
            <a:headEnd/>
            <a:tailEnd/>
          </a:ln>
        </p:spPr>
      </p:pic>
      <p:sp>
        <p:nvSpPr>
          <p:cNvPr id="15364" name="Text Box 7"/>
          <p:cNvSpPr txBox="1">
            <a:spLocks noChangeArrowheads="1"/>
          </p:cNvSpPr>
          <p:nvPr/>
        </p:nvSpPr>
        <p:spPr bwMode="auto">
          <a:xfrm>
            <a:off x="5638800" y="1676400"/>
            <a:ext cx="2851150" cy="1739900"/>
          </a:xfrm>
          <a:prstGeom prst="rect">
            <a:avLst/>
          </a:prstGeom>
          <a:noFill/>
          <a:ln w="9525">
            <a:noFill/>
            <a:miter lim="800000"/>
            <a:headEnd/>
            <a:tailEnd/>
          </a:ln>
        </p:spPr>
        <p:txBody>
          <a:bodyPr wrap="none">
            <a:spAutoFit/>
          </a:bodyPr>
          <a:lstStyle/>
          <a:p>
            <a:pPr algn="l"/>
            <a:r>
              <a:rPr lang="en-US"/>
              <a:t>Hmm, every time he sees </a:t>
            </a:r>
          </a:p>
          <a:p>
            <a:pPr algn="l"/>
            <a:r>
              <a:rPr lang="en-US"/>
              <a:t>“banco”, he either types </a:t>
            </a:r>
          </a:p>
          <a:p>
            <a:pPr algn="l"/>
            <a:r>
              <a:rPr lang="en-US"/>
              <a:t>“bank” or “bench” … but if </a:t>
            </a:r>
          </a:p>
          <a:p>
            <a:pPr algn="l"/>
            <a:r>
              <a:rPr lang="en-US"/>
              <a:t>he sees “banco de…”,</a:t>
            </a:r>
          </a:p>
          <a:p>
            <a:pPr algn="l"/>
            <a:r>
              <a:rPr lang="en-US"/>
              <a:t>he always types “bank”, </a:t>
            </a:r>
          </a:p>
          <a:p>
            <a:pPr algn="l"/>
            <a:r>
              <a:rPr lang="en-US"/>
              <a:t>never “bench”…</a:t>
            </a:r>
          </a:p>
        </p:txBody>
      </p:sp>
      <p:sp>
        <p:nvSpPr>
          <p:cNvPr id="15365" name="AutoShape 9"/>
          <p:cNvSpPr>
            <a:spLocks noChangeArrowheads="1"/>
          </p:cNvSpPr>
          <p:nvPr/>
        </p:nvSpPr>
        <p:spPr bwMode="auto">
          <a:xfrm>
            <a:off x="5181600" y="1219200"/>
            <a:ext cx="3581400" cy="2819400"/>
          </a:xfrm>
          <a:prstGeom prst="cloudCallout">
            <a:avLst>
              <a:gd name="adj1" fmla="val 37986"/>
              <a:gd name="adj2" fmla="val 69653"/>
            </a:avLst>
          </a:prstGeom>
          <a:noFill/>
          <a:ln w="38100">
            <a:solidFill>
              <a:schemeClr val="tx1"/>
            </a:solidFill>
            <a:round/>
            <a:headEnd/>
            <a:tailEnd/>
          </a:ln>
        </p:spPr>
        <p:txBody>
          <a:bodyPr/>
          <a:lstStyle/>
          <a:p>
            <a:endParaRPr lang="en-US"/>
          </a:p>
        </p:txBody>
      </p:sp>
      <p:sp>
        <p:nvSpPr>
          <p:cNvPr id="15366" name="Text Box 8"/>
          <p:cNvSpPr txBox="1">
            <a:spLocks noChangeArrowheads="1"/>
          </p:cNvSpPr>
          <p:nvPr/>
        </p:nvSpPr>
        <p:spPr bwMode="auto">
          <a:xfrm>
            <a:off x="914400" y="2590800"/>
            <a:ext cx="2193870" cy="369332"/>
          </a:xfrm>
          <a:prstGeom prst="rect">
            <a:avLst/>
          </a:prstGeom>
          <a:noFill/>
          <a:ln w="9525">
            <a:noFill/>
            <a:miter lim="800000"/>
            <a:headEnd/>
            <a:tailEnd/>
          </a:ln>
        </p:spPr>
        <p:txBody>
          <a:bodyPr wrap="none">
            <a:spAutoFit/>
          </a:bodyPr>
          <a:lstStyle/>
          <a:p>
            <a:pPr algn="l"/>
            <a:r>
              <a:rPr lang="en-US" dirty="0" smtClean="0"/>
              <a:t>Translate, translate …</a:t>
            </a:r>
            <a:endParaRPr lang="en-US" dirty="0"/>
          </a:p>
        </p:txBody>
      </p:sp>
      <p:sp>
        <p:nvSpPr>
          <p:cNvPr id="15367" name="AutoShape 10"/>
          <p:cNvSpPr>
            <a:spLocks noChangeArrowheads="1"/>
          </p:cNvSpPr>
          <p:nvPr/>
        </p:nvSpPr>
        <p:spPr bwMode="auto">
          <a:xfrm>
            <a:off x="533400" y="2362200"/>
            <a:ext cx="3429000" cy="838200"/>
          </a:xfrm>
          <a:prstGeom prst="cloudCallout">
            <a:avLst>
              <a:gd name="adj1" fmla="val -12639"/>
              <a:gd name="adj2" fmla="val 113824"/>
            </a:avLst>
          </a:prstGeom>
          <a:noFill/>
          <a:ln w="38100">
            <a:solidFill>
              <a:schemeClr val="tx1"/>
            </a:solidFill>
            <a:round/>
            <a:headEnd/>
            <a:tailEnd/>
          </a:ln>
        </p:spPr>
        <p:txBody>
          <a:bodyPr/>
          <a:lstStyle/>
          <a:p>
            <a:endParaRPr lang="en-US"/>
          </a:p>
        </p:txBody>
      </p:sp>
      <p:sp>
        <p:nvSpPr>
          <p:cNvPr id="15368" name="Line 11"/>
          <p:cNvSpPr>
            <a:spLocks noChangeShapeType="1"/>
          </p:cNvSpPr>
          <p:nvPr/>
        </p:nvSpPr>
        <p:spPr bwMode="auto">
          <a:xfrm>
            <a:off x="2895600" y="5105400"/>
            <a:ext cx="1447800" cy="0"/>
          </a:xfrm>
          <a:prstGeom prst="line">
            <a:avLst/>
          </a:prstGeom>
          <a:noFill/>
          <a:ln w="76200">
            <a:solidFill>
              <a:schemeClr val="tx1"/>
            </a:solidFill>
            <a:round/>
            <a:headEnd/>
            <a:tailEnd type="triangle" w="med" len="med"/>
          </a:ln>
        </p:spPr>
        <p:txBody>
          <a:bodyPr/>
          <a:lstStyle/>
          <a:p>
            <a:endParaRPr lang="en-US"/>
          </a:p>
        </p:txBody>
      </p:sp>
      <p:sp>
        <p:nvSpPr>
          <p:cNvPr id="15369" name="AutoShape 12"/>
          <p:cNvSpPr>
            <a:spLocks noChangeArrowheads="1"/>
          </p:cNvSpPr>
          <p:nvPr/>
        </p:nvSpPr>
        <p:spPr bwMode="auto">
          <a:xfrm>
            <a:off x="4495800" y="38862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0" name="AutoShape 13"/>
          <p:cNvSpPr>
            <a:spLocks noChangeArrowheads="1"/>
          </p:cNvSpPr>
          <p:nvPr/>
        </p:nvSpPr>
        <p:spPr bwMode="auto">
          <a:xfrm>
            <a:off x="5029200" y="38862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1" name="AutoShape 14"/>
          <p:cNvSpPr>
            <a:spLocks noChangeArrowheads="1"/>
          </p:cNvSpPr>
          <p:nvPr/>
        </p:nvSpPr>
        <p:spPr bwMode="auto">
          <a:xfrm>
            <a:off x="4495800" y="45720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2" name="AutoShape 15"/>
          <p:cNvSpPr>
            <a:spLocks noChangeArrowheads="1"/>
          </p:cNvSpPr>
          <p:nvPr/>
        </p:nvSpPr>
        <p:spPr bwMode="auto">
          <a:xfrm>
            <a:off x="5029200" y="45720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3" name="AutoShape 16"/>
          <p:cNvSpPr>
            <a:spLocks noChangeArrowheads="1"/>
          </p:cNvSpPr>
          <p:nvPr/>
        </p:nvSpPr>
        <p:spPr bwMode="auto">
          <a:xfrm>
            <a:off x="4495800" y="52578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4" name="AutoShape 17"/>
          <p:cNvSpPr>
            <a:spLocks noChangeArrowheads="1"/>
          </p:cNvSpPr>
          <p:nvPr/>
        </p:nvSpPr>
        <p:spPr bwMode="auto">
          <a:xfrm>
            <a:off x="5029200" y="5257800"/>
            <a:ext cx="533400" cy="533400"/>
          </a:xfrm>
          <a:prstGeom prst="verticalScroll">
            <a:avLst>
              <a:gd name="adj" fmla="val 12500"/>
            </a:avLst>
          </a:prstGeom>
          <a:solidFill>
            <a:srgbClr val="FFFF00"/>
          </a:solidFill>
          <a:ln w="9525">
            <a:solidFill>
              <a:schemeClr val="tx1"/>
            </a:solidFill>
            <a:round/>
            <a:headEnd/>
            <a:tailEnd/>
          </a:ln>
        </p:spPr>
        <p:txBody>
          <a:bodyPr wrap="none" anchor="ctr"/>
          <a:lstStyle/>
          <a:p>
            <a:endParaRPr lang="en-US"/>
          </a:p>
        </p:txBody>
      </p:sp>
      <p:sp>
        <p:nvSpPr>
          <p:cNvPr id="15375" name="Text Box 18"/>
          <p:cNvSpPr txBox="1">
            <a:spLocks noChangeArrowheads="1"/>
          </p:cNvSpPr>
          <p:nvPr/>
        </p:nvSpPr>
        <p:spPr bwMode="auto">
          <a:xfrm>
            <a:off x="3944014" y="5830669"/>
            <a:ext cx="1999586" cy="646331"/>
          </a:xfrm>
          <a:prstGeom prst="rect">
            <a:avLst/>
          </a:prstGeom>
          <a:noFill/>
          <a:ln w="9525">
            <a:noFill/>
            <a:miter lim="800000"/>
            <a:headEnd/>
            <a:tailEnd/>
          </a:ln>
        </p:spPr>
        <p:txBody>
          <a:bodyPr wrap="none">
            <a:spAutoFit/>
          </a:bodyPr>
          <a:lstStyle/>
          <a:p>
            <a:pPr algn="l"/>
            <a:r>
              <a:rPr lang="en-US" b="1" dirty="0" smtClean="0"/>
              <a:t>Translated, parallel</a:t>
            </a:r>
          </a:p>
          <a:p>
            <a:pPr algn="l"/>
            <a:r>
              <a:rPr lang="en-US" b="1" dirty="0" smtClean="0"/>
              <a:t>documents</a:t>
            </a:r>
            <a:endParaRPr lang="en-US" b="1" dirty="0"/>
          </a:p>
        </p:txBody>
      </p:sp>
      <p:sp>
        <p:nvSpPr>
          <p:cNvPr id="15376" name="laptop"/>
          <p:cNvSpPr>
            <a:spLocks noEditPoints="1" noChangeArrowheads="1"/>
          </p:cNvSpPr>
          <p:nvPr/>
        </p:nvSpPr>
        <p:spPr bwMode="auto">
          <a:xfrm>
            <a:off x="7620000" y="4876800"/>
            <a:ext cx="1223963" cy="920750"/>
          </a:xfrm>
          <a:custGeom>
            <a:avLst/>
            <a:gdLst>
              <a:gd name="T0" fmla="*/ 190508 w 21600"/>
              <a:gd name="T1" fmla="*/ 0 h 21600"/>
              <a:gd name="T2" fmla="*/ 190508 w 21600"/>
              <a:gd name="T3" fmla="*/ 305766 h 21600"/>
              <a:gd name="T4" fmla="*/ 1038499 w 21600"/>
              <a:gd name="T5" fmla="*/ 0 h 21600"/>
              <a:gd name="T6" fmla="*/ 1038499 w 21600"/>
              <a:gd name="T7" fmla="*/ 305766 h 21600"/>
              <a:gd name="T8" fmla="*/ 611982 w 21600"/>
              <a:gd name="T9" fmla="*/ 0 h 21600"/>
              <a:gd name="T10" fmla="*/ 611982 w 21600"/>
              <a:gd name="T11" fmla="*/ 920750 h 21600"/>
              <a:gd name="T12" fmla="*/ 0 w 21600"/>
              <a:gd name="T13" fmla="*/ 920750 h 21600"/>
              <a:gd name="T14" fmla="*/ 1223963 w 21600"/>
              <a:gd name="T15" fmla="*/ 92075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5377" name="Line 20"/>
          <p:cNvSpPr>
            <a:spLocks noChangeShapeType="1"/>
          </p:cNvSpPr>
          <p:nvPr/>
        </p:nvSpPr>
        <p:spPr bwMode="auto">
          <a:xfrm>
            <a:off x="5791200" y="5105400"/>
            <a:ext cx="1524000" cy="0"/>
          </a:xfrm>
          <a:prstGeom prst="line">
            <a:avLst/>
          </a:prstGeom>
          <a:noFill/>
          <a:ln w="76200">
            <a:solidFill>
              <a:schemeClr val="tx1"/>
            </a:solidFill>
            <a:round/>
            <a:headEnd/>
            <a:tailEnd type="triangle" w="med" len="med"/>
          </a:ln>
        </p:spPr>
        <p:txBody>
          <a:bodyPr/>
          <a:lstStyle/>
          <a:p>
            <a:endParaRPr lang="en-US"/>
          </a:p>
        </p:txBody>
      </p:sp>
      <p:pic>
        <p:nvPicPr>
          <p:cNvPr id="19" name="Picture 6" descr="http://www.crystalinks.com/rosettastone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4038600"/>
            <a:ext cx="1444407" cy="1790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a:latin typeface="Calibri" pitchFamily="34" charset="0"/>
              </a:rPr>
              <a:t>“key”</a:t>
            </a: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a:latin typeface="Calibri" pitchFamily="34" charset="0"/>
              </a:rPr>
              <a:t>“key”</a:t>
            </a: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
        <p:nvSpPr>
          <p:cNvPr id="76" name="TextBox 75"/>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895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895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5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6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6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6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6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6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6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6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897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7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8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8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8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8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8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8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8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6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6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8917"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18"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892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2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2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3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3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3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3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3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3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3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894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4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5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5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5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5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5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5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5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3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3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8920"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8921"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2"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3"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892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8926"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a:latin typeface="Calibri" pitchFamily="34" charset="0"/>
              </a:rPr>
              <a:t>“key”</a:t>
            </a:r>
          </a:p>
        </p:txBody>
      </p:sp>
      <p:sp>
        <p:nvSpPr>
          <p:cNvPr id="7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7" name="TextBox 7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9986"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9987"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88"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89"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90"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91"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92"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93"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94"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95"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0007"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0008"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0009"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0010"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0011"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0012"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0013"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0014"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0015"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97"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8"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9"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0"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1"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2"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3"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4"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5"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6"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9941"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2"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9956"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57"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58"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59"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60"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61"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62"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63"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64"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65"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9977"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9978"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9979"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9980"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9981"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9982"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9983"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9984"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9985"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67"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8"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9"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0"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1"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2"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3"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4"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5"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6"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9944"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9945"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6"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7"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9949"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9950"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39951"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39953"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39955" name="TextBox 78"/>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a:latin typeface="Calibri" pitchFamily="34" charset="0"/>
              </a:rPr>
              <a:t>“key”</a:t>
            </a:r>
          </a:p>
        </p:txBody>
      </p:sp>
      <p:sp>
        <p:nvSpPr>
          <p:cNvPr id="79"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80" name="TextBox 79"/>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0963"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1020"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1021"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1022"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1023"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1024"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1025"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1026"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1027"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1028"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1029"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1041"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42"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43"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44"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45"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46"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47"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48"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49"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31"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2"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3"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4"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5"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6"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7"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8"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9"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40"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0965"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40966"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67"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0990"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0991"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0992"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0993"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0994"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0995"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0996"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0997"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0998"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0999"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1011"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12"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13"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14"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15"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16"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17"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18"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19"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01"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2"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3"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4"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5"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6"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7"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8"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9"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10"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0969"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0970"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1"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2"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097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0975"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P(p) P(c | p)</a:t>
            </a:r>
          </a:p>
        </p:txBody>
      </p:sp>
      <p:sp>
        <p:nvSpPr>
          <p:cNvPr id="4097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0977" name="Line 81"/>
          <p:cNvSpPr>
            <a:spLocks noChangeShapeType="1"/>
          </p:cNvSpPr>
          <p:nvPr/>
        </p:nvSpPr>
        <p:spPr bwMode="auto">
          <a:xfrm flipH="1">
            <a:off x="2057400" y="5638800"/>
            <a:ext cx="762000" cy="0"/>
          </a:xfrm>
          <a:prstGeom prst="line">
            <a:avLst/>
          </a:prstGeom>
          <a:noFill/>
          <a:ln w="38100">
            <a:solidFill>
              <a:schemeClr val="tx1"/>
            </a:solidFill>
            <a:round/>
            <a:headEnd/>
            <a:tailEnd type="triangle" w="med" len="med"/>
          </a:ln>
        </p:spPr>
        <p:txBody>
          <a:bodyPr/>
          <a:lstStyle/>
          <a:p>
            <a:endParaRPr lang="en-US"/>
          </a:p>
        </p:txBody>
      </p:sp>
      <p:sp>
        <p:nvSpPr>
          <p:cNvPr id="40978"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0979"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0980"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0981" name="Line 85"/>
          <p:cNvSpPr>
            <a:spLocks noChangeShapeType="1"/>
          </p:cNvSpPr>
          <p:nvPr/>
        </p:nvSpPr>
        <p:spPr bwMode="auto">
          <a:xfrm>
            <a:off x="34290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2" name="Line 86"/>
          <p:cNvSpPr>
            <a:spLocks noChangeShapeType="1"/>
          </p:cNvSpPr>
          <p:nvPr/>
        </p:nvSpPr>
        <p:spPr bwMode="auto">
          <a:xfrm>
            <a:off x="36576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3" name="Text Box 87"/>
          <p:cNvSpPr txBox="1">
            <a:spLocks noChangeArrowheads="1"/>
          </p:cNvSpPr>
          <p:nvPr/>
        </p:nvSpPr>
        <p:spPr bwMode="auto">
          <a:xfrm>
            <a:off x="3429000" y="5959475"/>
            <a:ext cx="3413125" cy="701675"/>
          </a:xfrm>
          <a:prstGeom prst="rect">
            <a:avLst/>
          </a:prstGeom>
          <a:solidFill>
            <a:srgbClr val="FFFF00"/>
          </a:solid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0985"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0986" name="Text Box 90"/>
          <p:cNvSpPr txBox="1">
            <a:spLocks noChangeArrowheads="1"/>
          </p:cNvSpPr>
          <p:nvPr/>
        </p:nvSpPr>
        <p:spPr bwMode="auto">
          <a:xfrm>
            <a:off x="2895600" y="5410200"/>
            <a:ext cx="1249363" cy="485775"/>
          </a:xfrm>
          <a:prstGeom prst="rect">
            <a:avLst/>
          </a:prstGeom>
          <a:noFill/>
          <a:ln w="28575">
            <a:solidFill>
              <a:srgbClr val="000000"/>
            </a:solidFill>
            <a:miter lim="800000"/>
            <a:headEnd/>
            <a:tailEnd/>
          </a:ln>
        </p:spPr>
        <p:txBody>
          <a:bodyPr wrap="none">
            <a:spAutoFit/>
          </a:bodyPr>
          <a:lstStyle/>
          <a:p>
            <a:r>
              <a:rPr lang="en-US" sz="2400">
                <a:latin typeface="Calibri" pitchFamily="34" charset="0"/>
              </a:rPr>
              <a:t>DECODE</a:t>
            </a:r>
          </a:p>
        </p:txBody>
      </p:sp>
      <p:sp>
        <p:nvSpPr>
          <p:cNvPr id="40988"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0989" name="TextBox 89"/>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a:latin typeface="Calibri" pitchFamily="34" charset="0"/>
              </a:rPr>
              <a:t>“key”</a:t>
            </a:r>
          </a:p>
        </p:txBody>
      </p:sp>
      <p:sp>
        <p:nvSpPr>
          <p:cNvPr id="87" name="TextBox 8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
        <p:nvSpPr>
          <p:cNvPr id="88" name="TextBox 87"/>
          <p:cNvSpPr txBox="1"/>
          <p:nvPr/>
        </p:nvSpPr>
        <p:spPr>
          <a:xfrm rot="19858571">
            <a:off x="4379097" y="3385441"/>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a:latin typeface="Calibri" pitchFamily="34" charset="0"/>
              </a:rPr>
              <a:t>“key”</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7109" name="Title 1"/>
          <p:cNvSpPr>
            <a:spLocks noGrp="1"/>
          </p:cNvSpPr>
          <p:nvPr>
            <p:ph type="title" idx="4294967295"/>
          </p:nvPr>
        </p:nvSpPr>
        <p:spPr/>
        <p:txBody>
          <a:bodyPr>
            <a:normAutofit fontScale="90000"/>
          </a:bodyPr>
          <a:lstStyle/>
          <a:p>
            <a:r>
              <a:rPr lang="en-US" dirty="0" smtClean="0"/>
              <a:t>Decipherment Accuracy vs. </a:t>
            </a:r>
            <a:br>
              <a:rPr lang="en-US" dirty="0" smtClean="0"/>
            </a:br>
            <a:r>
              <a:rPr lang="en-US" dirty="0" smtClean="0"/>
              <a:t>Cipher Length</a:t>
            </a:r>
          </a:p>
        </p:txBody>
      </p:sp>
      <p:sp>
        <p:nvSpPr>
          <p:cNvPr id="11" name="TextBox 10"/>
          <p:cNvSpPr txBox="1"/>
          <p:nvPr/>
        </p:nvSpPr>
        <p:spPr>
          <a:xfrm>
            <a:off x="5542247" y="2286000"/>
            <a:ext cx="3220753" cy="3139321"/>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a:p>
            <a:endParaRPr lang="en-US" dirty="0"/>
          </a:p>
          <a:p>
            <a:endParaRPr lang="en-US" dirty="0"/>
          </a:p>
          <a:p>
            <a:endParaRPr lang="en-US" dirty="0" smtClean="0"/>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36912" cy="1569660"/>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a:t>
            </a:r>
            <a:r>
              <a:rPr lang="en-US" sz="2400" dirty="0" smtClean="0">
                <a:latin typeface="Calibri" pitchFamily="34" charset="0"/>
              </a:rPr>
              <a:t>P(p)</a:t>
            </a:r>
            <a:r>
              <a:rPr lang="en-US" sz="2400" baseline="30000" dirty="0" smtClean="0">
                <a:latin typeface="Calibri" pitchFamily="34" charset="0"/>
              </a:rPr>
              <a:t>0.5</a:t>
            </a:r>
            <a:r>
              <a:rPr lang="en-US" sz="2400" dirty="0" smtClean="0">
                <a:latin typeface="Calibri" pitchFamily="34" charset="0"/>
              </a:rPr>
              <a:t> </a:t>
            </a:r>
            <a:r>
              <a:rPr lang="en-US" sz="2400" dirty="0">
                <a:latin typeface="Calibri" pitchFamily="34" charset="0"/>
              </a:rPr>
              <a:t>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dirty="0">
                <a:latin typeface="Calibri" pitchFamily="34" charset="0"/>
              </a:rPr>
              <a:t>Find plaintext p that maximizes</a:t>
            </a:r>
          </a:p>
          <a:p>
            <a:r>
              <a:rPr lang="en-US" sz="2000" dirty="0">
                <a:latin typeface="Calibri" pitchFamily="34" charset="0"/>
              </a:rPr>
              <a:t>P(p | c) </a:t>
            </a:r>
            <a:r>
              <a:rPr lang="en-US" sz="2000" dirty="0">
                <a:latin typeface="Calibri" pitchFamily="34" charset="0"/>
                <a:sym typeface="Symbol" pitchFamily="18" charset="2"/>
              </a:rPr>
              <a:t></a:t>
            </a:r>
            <a:r>
              <a:rPr lang="en-US" sz="2000" dirty="0">
                <a:latin typeface="Calibri" pitchFamily="34" charset="0"/>
              </a:rPr>
              <a:t> P(p) P(c | </a:t>
            </a:r>
            <a:r>
              <a:rPr lang="en-US" sz="2000" dirty="0" smtClean="0">
                <a:latin typeface="Calibri" pitchFamily="34" charset="0"/>
              </a:rPr>
              <a:t>p)</a:t>
            </a:r>
            <a:r>
              <a:rPr lang="en-US" sz="2000" baseline="30000" dirty="0" smtClean="0">
                <a:latin typeface="Calibri" pitchFamily="34" charset="0"/>
              </a:rPr>
              <a:t>3</a:t>
            </a:r>
            <a:endParaRPr lang="en-US" sz="2000" baseline="30000" dirty="0">
              <a:latin typeface="Calibri" pitchFamily="34" charset="0"/>
            </a:endParaRP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a:latin typeface="Calibri" pitchFamily="34" charset="0"/>
              </a:rPr>
              <a:t>“key”</a:t>
            </a:r>
          </a:p>
        </p:txBody>
      </p:sp>
      <p:cxnSp>
        <p:nvCxnSpPr>
          <p:cNvPr id="94" name="Straight Arrow Connector 93"/>
          <p:cNvCxnSpPr>
            <a:stCxn id="102" idx="1"/>
          </p:cNvCxnSpPr>
          <p:nvPr/>
        </p:nvCxnSpPr>
        <p:spPr>
          <a:xfrm rot="10800000">
            <a:off x="6858000" y="2514600"/>
            <a:ext cx="304800" cy="4132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00" idx="1"/>
          </p:cNvCxnSpPr>
          <p:nvPr/>
        </p:nvCxnSpPr>
        <p:spPr>
          <a:xfrm rot="10800000">
            <a:off x="5867400" y="6400802"/>
            <a:ext cx="1219200" cy="1084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
          <p:cNvSpPr txBox="1">
            <a:spLocks noChangeArrowheads="1"/>
          </p:cNvSpPr>
          <p:nvPr/>
        </p:nvSpPr>
        <p:spPr bwMode="auto">
          <a:xfrm>
            <a:off x="7086600" y="6324600"/>
            <a:ext cx="2034531" cy="369332"/>
          </a:xfrm>
          <a:prstGeom prst="rect">
            <a:avLst/>
          </a:prstGeom>
          <a:noFill/>
          <a:ln w="9525">
            <a:noFill/>
            <a:miter lim="800000"/>
            <a:headEnd/>
            <a:tailEnd/>
          </a:ln>
        </p:spPr>
        <p:txBody>
          <a:bodyPr wrap="none">
            <a:spAutoFit/>
          </a:bodyPr>
          <a:lstStyle/>
          <a:p>
            <a:r>
              <a:rPr lang="en-US" dirty="0">
                <a:latin typeface="Calibri" pitchFamily="34" charset="0"/>
              </a:rPr>
              <a:t>[</a:t>
            </a:r>
            <a:r>
              <a:rPr lang="en-US" dirty="0" smtClean="0">
                <a:latin typeface="Calibri" pitchFamily="34" charset="0"/>
              </a:rPr>
              <a:t>Knight/Yamada 99]</a:t>
            </a:r>
            <a:endParaRPr lang="en-US" dirty="0">
              <a:latin typeface="Calibri" pitchFamily="34" charset="0"/>
            </a:endParaRPr>
          </a:p>
        </p:txBody>
      </p:sp>
      <p:sp>
        <p:nvSpPr>
          <p:cNvPr id="102" name="TextBox 3"/>
          <p:cNvSpPr txBox="1">
            <a:spLocks noChangeArrowheads="1"/>
          </p:cNvSpPr>
          <p:nvPr/>
        </p:nvSpPr>
        <p:spPr bwMode="auto">
          <a:xfrm>
            <a:off x="7162800" y="27432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 name="Oval 3"/>
          <p:cNvSpPr/>
          <p:nvPr/>
        </p:nvSpPr>
        <p:spPr>
          <a:xfrm>
            <a:off x="2540000" y="5168900"/>
            <a:ext cx="152400" cy="1524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Oval 4"/>
          <p:cNvSpPr/>
          <p:nvPr/>
        </p:nvSpPr>
        <p:spPr>
          <a:xfrm>
            <a:off x="2540000" y="5549900"/>
            <a:ext cx="152400" cy="152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109" name="Title 1"/>
          <p:cNvSpPr>
            <a:spLocks noGrp="1"/>
          </p:cNvSpPr>
          <p:nvPr>
            <p:ph type="title" idx="4294967295"/>
          </p:nvPr>
        </p:nvSpPr>
        <p:spPr>
          <a:xfrm>
            <a:off x="228600" y="274638"/>
            <a:ext cx="8610600" cy="1143000"/>
          </a:xfrm>
        </p:spPr>
        <p:txBody>
          <a:bodyPr>
            <a:noAutofit/>
          </a:bodyPr>
          <a:lstStyle/>
          <a:p>
            <a:r>
              <a:rPr lang="en-US" dirty="0" smtClean="0"/>
              <a:t>Reducing LM Weight During EM</a:t>
            </a:r>
          </a:p>
        </p:txBody>
      </p:sp>
      <p:sp>
        <p:nvSpPr>
          <p:cNvPr id="47110" name="TextBox 5"/>
          <p:cNvSpPr txBox="1">
            <a:spLocks noChangeArrowheads="1"/>
          </p:cNvSpPr>
          <p:nvPr/>
        </p:nvSpPr>
        <p:spPr bwMode="auto">
          <a:xfrm>
            <a:off x="2608263" y="4953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47111" name="TextBox 6"/>
          <p:cNvSpPr txBox="1">
            <a:spLocks noChangeArrowheads="1"/>
          </p:cNvSpPr>
          <p:nvPr/>
        </p:nvSpPr>
        <p:spPr bwMode="auto">
          <a:xfrm>
            <a:off x="2590800" y="5330825"/>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7-gram</a:t>
            </a:r>
            <a:endParaRPr lang="en-US" sz="1400" dirty="0">
              <a:latin typeface="Calibri" pitchFamily="34" charset="0"/>
            </a:endParaRPr>
          </a:p>
        </p:txBody>
      </p:sp>
      <p:cxnSp>
        <p:nvCxnSpPr>
          <p:cNvPr id="12" name="Straight Arrow Connector 11"/>
          <p:cNvCxnSpPr/>
          <p:nvPr/>
        </p:nvCxnSpPr>
        <p:spPr>
          <a:xfrm rot="5400000">
            <a:off x="2132807" y="4571206"/>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5542247" y="2286000"/>
            <a:ext cx="3220753" cy="3323987"/>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Set EM to maximize      </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a:t>
            </a:r>
            <a:r>
              <a:rPr lang="en-US" b="1" baseline="30000" dirty="0" smtClean="0"/>
              <a:t>0.5</a:t>
            </a:r>
            <a:r>
              <a:rPr lang="en-US" dirty="0" smtClean="0"/>
              <a:t> P(c | p)</a:t>
            </a:r>
          </a:p>
          <a:p>
            <a:r>
              <a:rPr lang="en-US" dirty="0" smtClean="0"/>
              <a:t>instead of</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 P(c | p)</a:t>
            </a:r>
          </a:p>
          <a:p>
            <a:pPr lvl="1">
              <a:buFontTx/>
              <a:buNone/>
            </a:pPr>
            <a:endParaRPr lang="en-US" dirty="0" smtClean="0"/>
          </a:p>
        </p:txBody>
      </p:sp>
      <p:sp>
        <p:nvSpPr>
          <p:cNvPr id="13"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cxnSp>
        <p:nvCxnSpPr>
          <p:cNvPr id="19" name="Straight Arrow Connector 18"/>
          <p:cNvCxnSpPr/>
          <p:nvPr/>
        </p:nvCxnSpPr>
        <p:spPr>
          <a:xfrm rot="5400000">
            <a:off x="4877594" y="4571207"/>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1"/>
          <p:cNvSpPr>
            <a:spLocks noGrp="1" noChangeArrowheads="1"/>
          </p:cNvSpPr>
          <p:nvPr>
            <p:ph type="title" idx="4294967295"/>
          </p:nvPr>
        </p:nvSpPr>
        <p:spPr>
          <a:xfrm>
            <a:off x="457200" y="76200"/>
            <a:ext cx="8229600" cy="1143000"/>
          </a:xfrm>
        </p:spPr>
        <p:txBody>
          <a:bodyPr/>
          <a:lstStyle/>
          <a:p>
            <a:r>
              <a:rPr lang="en-US" dirty="0" smtClean="0"/>
              <a:t>Random Restarts are Critical</a:t>
            </a:r>
          </a:p>
        </p:txBody>
      </p:sp>
      <p:sp>
        <p:nvSpPr>
          <p:cNvPr id="3076" name="Text Box 13"/>
          <p:cNvSpPr txBox="1">
            <a:spLocks noChangeArrowheads="1"/>
          </p:cNvSpPr>
          <p:nvPr/>
        </p:nvSpPr>
        <p:spPr bwMode="auto">
          <a:xfrm>
            <a:off x="228600" y="1518508"/>
            <a:ext cx="3825278" cy="400110"/>
          </a:xfrm>
          <a:prstGeom prst="rect">
            <a:avLst/>
          </a:prstGeom>
          <a:noFill/>
          <a:ln w="9525">
            <a:noFill/>
            <a:miter lim="800000"/>
            <a:headEnd/>
            <a:tailEnd/>
          </a:ln>
        </p:spPr>
        <p:txBody>
          <a:bodyPr wrap="none">
            <a:spAutoFit/>
          </a:bodyPr>
          <a:lstStyle/>
          <a:p>
            <a:r>
              <a:rPr lang="en-US" sz="2000" dirty="0" smtClean="0">
                <a:latin typeface="Calibri" pitchFamily="34" charset="0"/>
              </a:rPr>
              <a:t>English 98-letter cipher, 3-gram LM</a:t>
            </a:r>
            <a:endParaRPr lang="en-US" sz="2000" dirty="0">
              <a:latin typeface="Calibri" pitchFamily="34" charset="0"/>
            </a:endParaRPr>
          </a:p>
        </p:txBody>
      </p:sp>
      <p:pic>
        <p:nvPicPr>
          <p:cNvPr id="4" name="Picture 5"/>
          <p:cNvPicPr>
            <a:picLocks noChangeAspect="1" noChangeArrowheads="1"/>
          </p:cNvPicPr>
          <p:nvPr/>
        </p:nvPicPr>
        <p:blipFill>
          <a:blip r:embed="rId2" cstate="print"/>
          <a:srcRect/>
          <a:stretch>
            <a:fillRect/>
          </a:stretch>
        </p:blipFill>
        <p:spPr bwMode="auto">
          <a:xfrm>
            <a:off x="228600" y="1899508"/>
            <a:ext cx="3860637" cy="3733800"/>
          </a:xfrm>
          <a:prstGeom prst="rect">
            <a:avLst/>
          </a:prstGeom>
          <a:noFill/>
          <a:ln w="9525">
            <a:noFill/>
            <a:miter lim="800000"/>
            <a:headEnd/>
            <a:tailEnd/>
          </a:ln>
        </p:spPr>
      </p:pic>
      <p:sp>
        <p:nvSpPr>
          <p:cNvPr id="11" name="TextBox 3"/>
          <p:cNvSpPr txBox="1">
            <a:spLocks noChangeArrowheads="1"/>
          </p:cNvSpPr>
          <p:nvPr/>
        </p:nvSpPr>
        <p:spPr bwMode="auto">
          <a:xfrm>
            <a:off x="1149589" y="5862935"/>
            <a:ext cx="2576346" cy="461665"/>
          </a:xfrm>
          <a:prstGeom prst="rect">
            <a:avLst/>
          </a:prstGeom>
          <a:noFill/>
          <a:ln w="9525">
            <a:noFill/>
            <a:miter lim="800000"/>
            <a:headEnd/>
            <a:tailEnd/>
          </a:ln>
        </p:spPr>
        <p:txBody>
          <a:bodyPr wrap="none">
            <a:spAutoFit/>
          </a:bodyPr>
          <a:lstStyle/>
          <a:p>
            <a:r>
              <a:rPr lang="en-US" sz="2400" dirty="0" smtClean="0"/>
              <a:t>[Ravi &amp; Knight 09b]</a:t>
            </a:r>
            <a:endParaRPr lang="en-US" sz="2400" dirty="0"/>
          </a:p>
        </p:txBody>
      </p:sp>
      <p:sp>
        <p:nvSpPr>
          <p:cNvPr id="5" name="TextBox 4"/>
          <p:cNvSpPr txBox="1"/>
          <p:nvPr/>
        </p:nvSpPr>
        <p:spPr>
          <a:xfrm>
            <a:off x="4742824" y="5862935"/>
            <a:ext cx="3715376" cy="461665"/>
          </a:xfrm>
          <a:prstGeom prst="rect">
            <a:avLst/>
          </a:prstGeom>
          <a:noFill/>
        </p:spPr>
        <p:txBody>
          <a:bodyPr wrap="none" rtlCol="0">
            <a:spAutoFit/>
          </a:bodyPr>
          <a:lstStyle/>
          <a:p>
            <a:r>
              <a:rPr lang="en-US" sz="2400" dirty="0" smtClean="0"/>
              <a:t>[Berg-Kirkpatrick &amp; Klein 13]</a:t>
            </a:r>
            <a:endParaRPr lang="en-US" sz="2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50" y="1751871"/>
            <a:ext cx="4857750"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13"/>
          <p:cNvSpPr txBox="1">
            <a:spLocks noChangeArrowheads="1"/>
          </p:cNvSpPr>
          <p:nvPr/>
        </p:nvSpPr>
        <p:spPr bwMode="auto">
          <a:xfrm>
            <a:off x="5255069" y="1366108"/>
            <a:ext cx="2593531" cy="400110"/>
          </a:xfrm>
          <a:prstGeom prst="rect">
            <a:avLst/>
          </a:prstGeom>
          <a:noFill/>
          <a:ln w="9525">
            <a:noFill/>
            <a:miter lim="800000"/>
            <a:headEnd/>
            <a:tailEnd/>
          </a:ln>
        </p:spPr>
        <p:txBody>
          <a:bodyPr wrap="none">
            <a:spAutoFit/>
          </a:bodyPr>
          <a:lstStyle/>
          <a:p>
            <a:r>
              <a:rPr lang="en-US" sz="2000" dirty="0" smtClean="0">
                <a:latin typeface="Calibri" pitchFamily="34" charset="0"/>
              </a:rPr>
              <a:t>Zodiac killer 340 cipher</a:t>
            </a:r>
            <a:endParaRPr lang="en-US" sz="2000" dirty="0">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grpSp>
        <p:nvGrpSpPr>
          <p:cNvPr id="2" name="Group 3"/>
          <p:cNvGrpSpPr>
            <a:grpSpLocks/>
          </p:cNvGrpSpPr>
          <p:nvPr/>
        </p:nvGrpSpPr>
        <p:grpSpPr bwMode="auto">
          <a:xfrm>
            <a:off x="65088" y="1889125"/>
            <a:ext cx="8955087" cy="4689475"/>
            <a:chOff x="-3" y="-3"/>
            <a:chExt cx="3487" cy="3804"/>
          </a:xfrm>
        </p:grpSpPr>
        <p:grpSp>
          <p:nvGrpSpPr>
            <p:cNvPr id="3" name="Group 4"/>
            <p:cNvGrpSpPr>
              <a:grpSpLocks/>
            </p:cNvGrpSpPr>
            <p:nvPr/>
          </p:nvGrpSpPr>
          <p:grpSpPr bwMode="auto">
            <a:xfrm>
              <a:off x="0" y="0"/>
              <a:ext cx="3481" cy="3798"/>
              <a:chOff x="0" y="0"/>
              <a:chExt cx="3481" cy="3798"/>
            </a:xfrm>
          </p:grpSpPr>
          <p:grpSp>
            <p:nvGrpSpPr>
              <p:cNvPr id="4" name="Group 5"/>
              <p:cNvGrpSpPr>
                <a:grpSpLocks/>
              </p:cNvGrpSpPr>
              <p:nvPr/>
            </p:nvGrpSpPr>
            <p:grpSpPr bwMode="auto">
              <a:xfrm>
                <a:off x="0" y="0"/>
                <a:ext cx="1599" cy="633"/>
                <a:chOff x="0" y="0"/>
                <a:chExt cx="1599" cy="633"/>
              </a:xfrm>
            </p:grpSpPr>
            <p:sp>
              <p:nvSpPr>
                <p:cNvPr id="31750" name="Rectangle 6"/>
                <p:cNvSpPr>
                  <a:spLocks noChangeArrowheads="1"/>
                </p:cNvSpPr>
                <p:nvPr/>
              </p:nvSpPr>
              <p:spPr bwMode="auto">
                <a:xfrm>
                  <a:off x="43" y="0"/>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1a. Garcia and associates .</a:t>
                  </a:r>
                </a:p>
                <a:p>
                  <a:pPr algn="l" eaLnBrk="0" hangingPunct="0"/>
                  <a:r>
                    <a:rPr lang="en-US" sz="1600">
                      <a:latin typeface="Times New Roman" pitchFamily="18" charset="0"/>
                      <a:cs typeface="Times New Roman" pitchFamily="18" charset="0"/>
                    </a:rPr>
                    <a:t>1b. Garcia y asociados .</a:t>
                  </a:r>
                </a:p>
                <a:p>
                  <a:pPr algn="l" eaLnBrk="0" hangingPunct="0"/>
                  <a:endParaRPr lang="en-US" sz="3200">
                    <a:latin typeface="Times New Roman" pitchFamily="18" charset="0"/>
                  </a:endParaRPr>
                </a:p>
              </p:txBody>
            </p:sp>
            <p:sp>
              <p:nvSpPr>
                <p:cNvPr id="31751" name="Rectangle 7"/>
                <p:cNvSpPr>
                  <a:spLocks noChangeArrowheads="1"/>
                </p:cNvSpPr>
                <p:nvPr/>
              </p:nvSpPr>
              <p:spPr bwMode="auto">
                <a:xfrm>
                  <a:off x="0" y="0"/>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31753" name="Rectangle 9"/>
                <p:cNvSpPr>
                  <a:spLocks noChangeArrowheads="1"/>
                </p:cNvSpPr>
                <p:nvPr/>
              </p:nvSpPr>
              <p:spPr bwMode="auto">
                <a:xfrm>
                  <a:off x="1642" y="0"/>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7a. the clients and the associates are enemies .</a:t>
                  </a:r>
                </a:p>
                <a:p>
                  <a:pPr algn="l" eaLnBrk="0" hangingPunct="0"/>
                  <a:r>
                    <a:rPr lang="en-US" sz="1600">
                      <a:latin typeface="Times New Roman" pitchFamily="18" charset="0"/>
                      <a:cs typeface="Times New Roman" pitchFamily="18" charset="0"/>
                    </a:rPr>
                    <a:t>7b. los clients y los asociados son enemigos .</a:t>
                  </a:r>
                </a:p>
                <a:p>
                  <a:pPr algn="l" eaLnBrk="0" hangingPunct="0"/>
                  <a:endParaRPr lang="en-US" sz="3200">
                    <a:latin typeface="Times New Roman" pitchFamily="18" charset="0"/>
                  </a:endParaRPr>
                </a:p>
              </p:txBody>
            </p:sp>
            <p:sp>
              <p:nvSpPr>
                <p:cNvPr id="31754" name="Rectangle 10"/>
                <p:cNvSpPr>
                  <a:spLocks noChangeArrowheads="1"/>
                </p:cNvSpPr>
                <p:nvPr/>
              </p:nvSpPr>
              <p:spPr bwMode="auto">
                <a:xfrm>
                  <a:off x="1599" y="0"/>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6" name="Group 11"/>
              <p:cNvGrpSpPr>
                <a:grpSpLocks/>
              </p:cNvGrpSpPr>
              <p:nvPr/>
            </p:nvGrpSpPr>
            <p:grpSpPr bwMode="auto">
              <a:xfrm>
                <a:off x="0" y="633"/>
                <a:ext cx="1599" cy="748"/>
                <a:chOff x="0" y="633"/>
                <a:chExt cx="1599" cy="748"/>
              </a:xfrm>
            </p:grpSpPr>
            <p:sp>
              <p:nvSpPr>
                <p:cNvPr id="31756" name="Rectangle 12"/>
                <p:cNvSpPr>
                  <a:spLocks noChangeArrowheads="1"/>
                </p:cNvSpPr>
                <p:nvPr/>
              </p:nvSpPr>
              <p:spPr bwMode="auto">
                <a:xfrm>
                  <a:off x="43" y="633"/>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2a. Carlos Garcia has three associates .</a:t>
                  </a:r>
                </a:p>
                <a:p>
                  <a:pPr algn="l" eaLnBrk="0" hangingPunct="0"/>
                  <a:r>
                    <a:rPr lang="en-US" sz="1600">
                      <a:latin typeface="Times New Roman" pitchFamily="18" charset="0"/>
                      <a:cs typeface="Times New Roman" pitchFamily="18" charset="0"/>
                    </a:rPr>
                    <a:t>2b. Carlos Garcia tiene tres asociados .</a:t>
                  </a:r>
                </a:p>
                <a:p>
                  <a:pPr algn="l" eaLnBrk="0" hangingPunct="0"/>
                  <a:endParaRPr lang="en-US" sz="3200">
                    <a:latin typeface="Times New Roman" pitchFamily="18" charset="0"/>
                  </a:endParaRPr>
                </a:p>
              </p:txBody>
            </p:sp>
            <p:sp>
              <p:nvSpPr>
                <p:cNvPr id="31757" name="Rectangle 13"/>
                <p:cNvSpPr>
                  <a:spLocks noChangeArrowheads="1"/>
                </p:cNvSpPr>
                <p:nvPr/>
              </p:nvSpPr>
              <p:spPr bwMode="auto">
                <a:xfrm>
                  <a:off x="0" y="633"/>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7" name="Group 14"/>
              <p:cNvGrpSpPr>
                <a:grpSpLocks/>
              </p:cNvGrpSpPr>
              <p:nvPr/>
            </p:nvGrpSpPr>
            <p:grpSpPr bwMode="auto">
              <a:xfrm>
                <a:off x="1599" y="633"/>
                <a:ext cx="1882" cy="748"/>
                <a:chOff x="1599" y="633"/>
                <a:chExt cx="1882" cy="748"/>
              </a:xfrm>
            </p:grpSpPr>
            <p:sp>
              <p:nvSpPr>
                <p:cNvPr id="31759" name="Rectangle 15"/>
                <p:cNvSpPr>
                  <a:spLocks noChangeArrowheads="1"/>
                </p:cNvSpPr>
                <p:nvPr/>
              </p:nvSpPr>
              <p:spPr bwMode="auto">
                <a:xfrm>
                  <a:off x="1642" y="633"/>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8a. the company has three groups .</a:t>
                  </a:r>
                </a:p>
                <a:p>
                  <a:pPr algn="l" eaLnBrk="0" hangingPunct="0"/>
                  <a:r>
                    <a:rPr lang="en-US" sz="1600">
                      <a:latin typeface="Times New Roman" pitchFamily="18" charset="0"/>
                      <a:cs typeface="Times New Roman" pitchFamily="18" charset="0"/>
                    </a:rPr>
                    <a:t>8b. la empresa tiene tres grupos .</a:t>
                  </a:r>
                </a:p>
                <a:p>
                  <a:pPr algn="l" eaLnBrk="0" hangingPunct="0"/>
                  <a:endParaRPr lang="en-US" sz="3200">
                    <a:latin typeface="Times New Roman" pitchFamily="18" charset="0"/>
                  </a:endParaRPr>
                </a:p>
              </p:txBody>
            </p:sp>
            <p:sp>
              <p:nvSpPr>
                <p:cNvPr id="31760" name="Rectangle 16"/>
                <p:cNvSpPr>
                  <a:spLocks noChangeArrowheads="1"/>
                </p:cNvSpPr>
                <p:nvPr/>
              </p:nvSpPr>
              <p:spPr bwMode="auto">
                <a:xfrm>
                  <a:off x="1599" y="633"/>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8" name="Group 17"/>
              <p:cNvGrpSpPr>
                <a:grpSpLocks/>
              </p:cNvGrpSpPr>
              <p:nvPr/>
            </p:nvGrpSpPr>
            <p:grpSpPr bwMode="auto">
              <a:xfrm>
                <a:off x="0" y="1381"/>
                <a:ext cx="1599" cy="518"/>
                <a:chOff x="0" y="1381"/>
                <a:chExt cx="1599" cy="518"/>
              </a:xfrm>
            </p:grpSpPr>
            <p:sp>
              <p:nvSpPr>
                <p:cNvPr id="31762" name="Rectangle 18"/>
                <p:cNvSpPr>
                  <a:spLocks noChangeArrowheads="1"/>
                </p:cNvSpPr>
                <p:nvPr/>
              </p:nvSpPr>
              <p:spPr bwMode="auto">
                <a:xfrm>
                  <a:off x="43" y="1381"/>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3a. his associates are not strong .</a:t>
                  </a:r>
                </a:p>
                <a:p>
                  <a:pPr algn="l" eaLnBrk="0" hangingPunct="0"/>
                  <a:r>
                    <a:rPr lang="en-US" sz="1600">
                      <a:latin typeface="Times New Roman" pitchFamily="18" charset="0"/>
                      <a:cs typeface="Times New Roman" pitchFamily="18" charset="0"/>
                    </a:rPr>
                    <a:t>3b. sus asociados no son fuertes .</a:t>
                  </a:r>
                </a:p>
                <a:p>
                  <a:pPr algn="l" eaLnBrk="0" hangingPunct="0"/>
                  <a:endParaRPr lang="en-US" sz="3200">
                    <a:latin typeface="Times New Roman" pitchFamily="18" charset="0"/>
                  </a:endParaRPr>
                </a:p>
              </p:txBody>
            </p:sp>
            <p:sp>
              <p:nvSpPr>
                <p:cNvPr id="31763" name="Rectangle 19"/>
                <p:cNvSpPr>
                  <a:spLocks noChangeArrowheads="1"/>
                </p:cNvSpPr>
                <p:nvPr/>
              </p:nvSpPr>
              <p:spPr bwMode="auto">
                <a:xfrm>
                  <a:off x="0" y="1381"/>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9" name="Group 20"/>
              <p:cNvGrpSpPr>
                <a:grpSpLocks/>
              </p:cNvGrpSpPr>
              <p:nvPr/>
            </p:nvGrpSpPr>
            <p:grpSpPr bwMode="auto">
              <a:xfrm>
                <a:off x="1599" y="1381"/>
                <a:ext cx="1882" cy="518"/>
                <a:chOff x="1599" y="1381"/>
                <a:chExt cx="1882" cy="518"/>
              </a:xfrm>
            </p:grpSpPr>
            <p:sp>
              <p:nvSpPr>
                <p:cNvPr id="31765" name="Rectangle 21"/>
                <p:cNvSpPr>
                  <a:spLocks noChangeArrowheads="1"/>
                </p:cNvSpPr>
                <p:nvPr/>
              </p:nvSpPr>
              <p:spPr bwMode="auto">
                <a:xfrm>
                  <a:off x="1642" y="1381"/>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9a. its groups are in Europe .</a:t>
                  </a:r>
                </a:p>
                <a:p>
                  <a:pPr algn="l" eaLnBrk="0" hangingPunct="0"/>
                  <a:r>
                    <a:rPr lang="en-US" sz="1600">
                      <a:latin typeface="Times New Roman" pitchFamily="18" charset="0"/>
                      <a:cs typeface="Times New Roman" pitchFamily="18" charset="0"/>
                    </a:rPr>
                    <a:t>9b. sus grupos estan en Europa .</a:t>
                  </a:r>
                </a:p>
                <a:p>
                  <a:pPr algn="l" eaLnBrk="0" hangingPunct="0"/>
                  <a:endParaRPr lang="en-US" sz="3200">
                    <a:latin typeface="Times New Roman" pitchFamily="18" charset="0"/>
                  </a:endParaRPr>
                </a:p>
              </p:txBody>
            </p:sp>
            <p:sp>
              <p:nvSpPr>
                <p:cNvPr id="31766" name="Rectangle 22"/>
                <p:cNvSpPr>
                  <a:spLocks noChangeArrowheads="1"/>
                </p:cNvSpPr>
                <p:nvPr/>
              </p:nvSpPr>
              <p:spPr bwMode="auto">
                <a:xfrm>
                  <a:off x="1599" y="1381"/>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0" name="Group 23"/>
              <p:cNvGrpSpPr>
                <a:grpSpLocks/>
              </p:cNvGrpSpPr>
              <p:nvPr/>
            </p:nvGrpSpPr>
            <p:grpSpPr bwMode="auto">
              <a:xfrm>
                <a:off x="0" y="1899"/>
                <a:ext cx="1599" cy="748"/>
                <a:chOff x="0" y="1899"/>
                <a:chExt cx="1599" cy="748"/>
              </a:xfrm>
            </p:grpSpPr>
            <p:sp>
              <p:nvSpPr>
                <p:cNvPr id="31768" name="Rectangle 24"/>
                <p:cNvSpPr>
                  <a:spLocks noChangeArrowheads="1"/>
                </p:cNvSpPr>
                <p:nvPr/>
              </p:nvSpPr>
              <p:spPr bwMode="auto">
                <a:xfrm>
                  <a:off x="43" y="1899"/>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4a. Garcia has a company also .</a:t>
                  </a:r>
                </a:p>
                <a:p>
                  <a:pPr algn="l" eaLnBrk="0" hangingPunct="0"/>
                  <a:r>
                    <a:rPr lang="en-US" sz="1600">
                      <a:latin typeface="Times New Roman" pitchFamily="18" charset="0"/>
                      <a:cs typeface="Times New Roman" pitchFamily="18" charset="0"/>
                    </a:rPr>
                    <a:t>4b. Garcia tambien tiene una empresa .</a:t>
                  </a:r>
                </a:p>
                <a:p>
                  <a:pPr algn="l" eaLnBrk="0" hangingPunct="0"/>
                  <a:endParaRPr lang="en-US" sz="3200">
                    <a:latin typeface="Times New Roman" pitchFamily="18" charset="0"/>
                  </a:endParaRPr>
                </a:p>
              </p:txBody>
            </p:sp>
            <p:sp>
              <p:nvSpPr>
                <p:cNvPr id="31769" name="Rectangle 25"/>
                <p:cNvSpPr>
                  <a:spLocks noChangeArrowheads="1"/>
                </p:cNvSpPr>
                <p:nvPr/>
              </p:nvSpPr>
              <p:spPr bwMode="auto">
                <a:xfrm>
                  <a:off x="0" y="1899"/>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1" name="Group 26"/>
              <p:cNvGrpSpPr>
                <a:grpSpLocks/>
              </p:cNvGrpSpPr>
              <p:nvPr/>
            </p:nvGrpSpPr>
            <p:grpSpPr bwMode="auto">
              <a:xfrm>
                <a:off x="1599" y="1899"/>
                <a:ext cx="1882" cy="748"/>
                <a:chOff x="1599" y="1899"/>
                <a:chExt cx="1882" cy="748"/>
              </a:xfrm>
            </p:grpSpPr>
            <p:sp>
              <p:nvSpPr>
                <p:cNvPr id="31771" name="Rectangle 27"/>
                <p:cNvSpPr>
                  <a:spLocks noChangeArrowheads="1"/>
                </p:cNvSpPr>
                <p:nvPr/>
              </p:nvSpPr>
              <p:spPr bwMode="auto">
                <a:xfrm>
                  <a:off x="1642" y="1899"/>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10a. the modern groups sell strong pharmaceuticals .</a:t>
                  </a:r>
                </a:p>
                <a:p>
                  <a:pPr algn="l" eaLnBrk="0" hangingPunct="0"/>
                  <a:r>
                    <a:rPr lang="en-US" sz="1600">
                      <a:latin typeface="Times New Roman" pitchFamily="18" charset="0"/>
                      <a:cs typeface="Times New Roman" pitchFamily="18" charset="0"/>
                    </a:rPr>
                    <a:t>10b. los grupos modernos venden medicinas fuertes .</a:t>
                  </a:r>
                </a:p>
                <a:p>
                  <a:pPr algn="l" eaLnBrk="0" hangingPunct="0"/>
                  <a:endParaRPr lang="en-US" sz="3200">
                    <a:latin typeface="Times New Roman" pitchFamily="18" charset="0"/>
                  </a:endParaRPr>
                </a:p>
              </p:txBody>
            </p:sp>
            <p:sp>
              <p:nvSpPr>
                <p:cNvPr id="31772" name="Rectangle 28"/>
                <p:cNvSpPr>
                  <a:spLocks noChangeArrowheads="1"/>
                </p:cNvSpPr>
                <p:nvPr/>
              </p:nvSpPr>
              <p:spPr bwMode="auto">
                <a:xfrm>
                  <a:off x="1599" y="1899"/>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2" name="Group 29"/>
              <p:cNvGrpSpPr>
                <a:grpSpLocks/>
              </p:cNvGrpSpPr>
              <p:nvPr/>
            </p:nvGrpSpPr>
            <p:grpSpPr bwMode="auto">
              <a:xfrm>
                <a:off x="0" y="2647"/>
                <a:ext cx="1599" cy="518"/>
                <a:chOff x="0" y="2647"/>
                <a:chExt cx="1599" cy="518"/>
              </a:xfrm>
            </p:grpSpPr>
            <p:sp>
              <p:nvSpPr>
                <p:cNvPr id="31774" name="Rectangle 30"/>
                <p:cNvSpPr>
                  <a:spLocks noChangeArrowheads="1"/>
                </p:cNvSpPr>
                <p:nvPr/>
              </p:nvSpPr>
              <p:spPr bwMode="auto">
                <a:xfrm>
                  <a:off x="43" y="2647"/>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5a. its clients are angry .</a:t>
                  </a:r>
                </a:p>
                <a:p>
                  <a:pPr algn="l" eaLnBrk="0" hangingPunct="0"/>
                  <a:r>
                    <a:rPr lang="en-US" sz="1600">
                      <a:latin typeface="Times New Roman" pitchFamily="18" charset="0"/>
                      <a:cs typeface="Times New Roman" pitchFamily="18" charset="0"/>
                    </a:rPr>
                    <a:t>5b. sus clientes estan enfadados .</a:t>
                  </a:r>
                </a:p>
                <a:p>
                  <a:pPr algn="l" eaLnBrk="0" hangingPunct="0"/>
                  <a:endParaRPr lang="en-US" sz="3200">
                    <a:latin typeface="Times New Roman" pitchFamily="18" charset="0"/>
                  </a:endParaRPr>
                </a:p>
              </p:txBody>
            </p:sp>
            <p:sp>
              <p:nvSpPr>
                <p:cNvPr id="31775" name="Rectangle 31"/>
                <p:cNvSpPr>
                  <a:spLocks noChangeArrowheads="1"/>
                </p:cNvSpPr>
                <p:nvPr/>
              </p:nvSpPr>
              <p:spPr bwMode="auto">
                <a:xfrm>
                  <a:off x="0" y="2647"/>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3" name="Group 32"/>
              <p:cNvGrpSpPr>
                <a:grpSpLocks/>
              </p:cNvGrpSpPr>
              <p:nvPr/>
            </p:nvGrpSpPr>
            <p:grpSpPr bwMode="auto">
              <a:xfrm>
                <a:off x="1599" y="2647"/>
                <a:ext cx="1882" cy="518"/>
                <a:chOff x="1599" y="2647"/>
                <a:chExt cx="1882" cy="518"/>
              </a:xfrm>
            </p:grpSpPr>
            <p:sp>
              <p:nvSpPr>
                <p:cNvPr id="31777" name="Rectangle 33"/>
                <p:cNvSpPr>
                  <a:spLocks noChangeArrowheads="1"/>
                </p:cNvSpPr>
                <p:nvPr/>
              </p:nvSpPr>
              <p:spPr bwMode="auto">
                <a:xfrm>
                  <a:off x="1642" y="2647"/>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11a. the groups do not sell zenzanine .</a:t>
                  </a:r>
                </a:p>
                <a:p>
                  <a:pPr algn="l" eaLnBrk="0" hangingPunct="0"/>
                  <a:r>
                    <a:rPr lang="en-US" sz="1600">
                      <a:latin typeface="Times New Roman" pitchFamily="18" charset="0"/>
                      <a:cs typeface="Times New Roman" pitchFamily="18" charset="0"/>
                    </a:rPr>
                    <a:t>11b. los grupos no venden zanzanina .</a:t>
                  </a:r>
                </a:p>
                <a:p>
                  <a:pPr algn="l" eaLnBrk="0" hangingPunct="0"/>
                  <a:endParaRPr lang="en-US" sz="3200">
                    <a:latin typeface="Times New Roman" pitchFamily="18" charset="0"/>
                  </a:endParaRPr>
                </a:p>
              </p:txBody>
            </p:sp>
            <p:sp>
              <p:nvSpPr>
                <p:cNvPr id="31778" name="Rectangle 34"/>
                <p:cNvSpPr>
                  <a:spLocks noChangeArrowheads="1"/>
                </p:cNvSpPr>
                <p:nvPr/>
              </p:nvSpPr>
              <p:spPr bwMode="auto">
                <a:xfrm>
                  <a:off x="1599" y="2647"/>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4" name="Group 35"/>
              <p:cNvGrpSpPr>
                <a:grpSpLocks/>
              </p:cNvGrpSpPr>
              <p:nvPr/>
            </p:nvGrpSpPr>
            <p:grpSpPr bwMode="auto">
              <a:xfrm>
                <a:off x="0" y="3165"/>
                <a:ext cx="1599" cy="633"/>
                <a:chOff x="0" y="3165"/>
                <a:chExt cx="1599" cy="633"/>
              </a:xfrm>
            </p:grpSpPr>
            <p:sp>
              <p:nvSpPr>
                <p:cNvPr id="31780" name="Rectangle 36"/>
                <p:cNvSpPr>
                  <a:spLocks noChangeArrowheads="1"/>
                </p:cNvSpPr>
                <p:nvPr/>
              </p:nvSpPr>
              <p:spPr bwMode="auto">
                <a:xfrm>
                  <a:off x="43" y="3165"/>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6a. the associates are also angry .</a:t>
                  </a:r>
                </a:p>
                <a:p>
                  <a:pPr algn="l" eaLnBrk="0" hangingPunct="0"/>
                  <a:r>
                    <a:rPr lang="en-US" sz="1600">
                      <a:latin typeface="Times New Roman" pitchFamily="18" charset="0"/>
                      <a:cs typeface="Times New Roman" pitchFamily="18" charset="0"/>
                    </a:rPr>
                    <a:t>6b. los asociados tambien estan enfadados .</a:t>
                  </a:r>
                </a:p>
                <a:p>
                  <a:pPr algn="l" eaLnBrk="0" hangingPunct="0"/>
                  <a:endParaRPr lang="en-US" sz="3200">
                    <a:latin typeface="Times New Roman" pitchFamily="18" charset="0"/>
                  </a:endParaRPr>
                </a:p>
              </p:txBody>
            </p:sp>
            <p:sp>
              <p:nvSpPr>
                <p:cNvPr id="31781" name="Rectangle 37"/>
                <p:cNvSpPr>
                  <a:spLocks noChangeArrowheads="1"/>
                </p:cNvSpPr>
                <p:nvPr/>
              </p:nvSpPr>
              <p:spPr bwMode="auto">
                <a:xfrm>
                  <a:off x="0" y="3165"/>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5" name="Group 38"/>
              <p:cNvGrpSpPr>
                <a:grpSpLocks/>
              </p:cNvGrpSpPr>
              <p:nvPr/>
            </p:nvGrpSpPr>
            <p:grpSpPr bwMode="auto">
              <a:xfrm>
                <a:off x="1599" y="3165"/>
                <a:ext cx="1882" cy="633"/>
                <a:chOff x="1599" y="3165"/>
                <a:chExt cx="1882" cy="633"/>
              </a:xfrm>
            </p:grpSpPr>
            <p:sp>
              <p:nvSpPr>
                <p:cNvPr id="31783" name="Rectangle 39"/>
                <p:cNvSpPr>
                  <a:spLocks noChangeArrowheads="1"/>
                </p:cNvSpPr>
                <p:nvPr/>
              </p:nvSpPr>
              <p:spPr bwMode="auto">
                <a:xfrm>
                  <a:off x="1642" y="3165"/>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12a. the small groups are not modern .</a:t>
                  </a:r>
                </a:p>
                <a:p>
                  <a:pPr algn="l" eaLnBrk="0" hangingPunct="0"/>
                  <a:r>
                    <a:rPr lang="en-US" sz="1600">
                      <a:latin typeface="Times New Roman" pitchFamily="18" charset="0"/>
                      <a:cs typeface="Times New Roman" pitchFamily="18" charset="0"/>
                    </a:rPr>
                    <a:t>12b. los grupos pequenos no son modernos .</a:t>
                  </a:r>
                </a:p>
                <a:p>
                  <a:pPr algn="l" eaLnBrk="0" hangingPunct="0"/>
                  <a:endParaRPr lang="en-US" sz="3200">
                    <a:latin typeface="Times New Roman" pitchFamily="18" charset="0"/>
                  </a:endParaRPr>
                </a:p>
              </p:txBody>
            </p:sp>
            <p:sp>
              <p:nvSpPr>
                <p:cNvPr id="31784" name="Rectangle 40"/>
                <p:cNvSpPr>
                  <a:spLocks noChangeArrowheads="1"/>
                </p:cNvSpPr>
                <p:nvPr/>
              </p:nvSpPr>
              <p:spPr bwMode="auto">
                <a:xfrm>
                  <a:off x="1599" y="3165"/>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sp>
          <p:nvSpPr>
            <p:cNvPr id="31785" name="Rectangle 41"/>
            <p:cNvSpPr>
              <a:spLocks noChangeArrowheads="1"/>
            </p:cNvSpPr>
            <p:nvPr/>
          </p:nvSpPr>
          <p:spPr bwMode="auto">
            <a:xfrm>
              <a:off x="-3" y="-3"/>
              <a:ext cx="3487" cy="3804"/>
            </a:xfrm>
            <a:prstGeom prst="rect">
              <a:avLst/>
            </a:prstGeom>
            <a:noFill/>
            <a:ln w="9525">
              <a:solidFill>
                <a:srgbClr val="A0A0A0"/>
              </a:solidFill>
              <a:miter lim="800000"/>
              <a:headEnd/>
              <a:tailEnd/>
            </a:ln>
            <a:effectLst/>
          </p:spPr>
          <p:txBody>
            <a:bodyPr anchor="ctr">
              <a:spAutoFit/>
            </a:bodyPr>
            <a:lstStyle/>
            <a:p>
              <a:endParaRPr lang="en-US"/>
            </a:p>
          </p:txBody>
        </p:sp>
      </p:grpSp>
      <p:sp>
        <p:nvSpPr>
          <p:cNvPr id="31786" name="Rectangle 42"/>
          <p:cNvSpPr>
            <a:spLocks noChangeArrowheads="1"/>
          </p:cNvSpPr>
          <p:nvPr/>
        </p:nvSpPr>
        <p:spPr bwMode="auto">
          <a:xfrm>
            <a:off x="3175" y="6083300"/>
            <a:ext cx="9144000" cy="731838"/>
          </a:xfrm>
          <a:prstGeom prst="rect">
            <a:avLst/>
          </a:prstGeom>
          <a:noFill/>
          <a:ln w="12700">
            <a:noFill/>
            <a:miter lim="800000"/>
            <a:headEnd/>
            <a:tailEnd/>
          </a:ln>
          <a:effectLst/>
        </p:spPr>
        <p:txBody>
          <a:bodyPr>
            <a:spAutoFit/>
          </a:bodyPr>
          <a:lstStyle/>
          <a:p>
            <a:pPr algn="l" eaLnBrk="0" hangingPunct="0"/>
            <a:r>
              <a:rPr lang="en-US">
                <a:latin typeface="Times New Roman" pitchFamily="18" charset="0"/>
                <a:cs typeface="Times New Roman" pitchFamily="18" charset="0"/>
              </a:rPr>
              <a:t> </a:t>
            </a:r>
            <a:endParaRPr lang="en-US" sz="1200">
              <a:latin typeface="Times New Roman" pitchFamily="18" charset="0"/>
              <a:cs typeface="Times New Roman" pitchFamily="18" charset="0"/>
            </a:endParaRPr>
          </a:p>
          <a:p>
            <a:pPr algn="l" eaLnBrk="0" hangingPunct="0"/>
            <a:endParaRPr lang="en-US" sz="2400">
              <a:latin typeface="Times New Roman" pitchFamily="18" charset="0"/>
            </a:endParaRPr>
          </a:p>
        </p:txBody>
      </p:sp>
      <p:sp>
        <p:nvSpPr>
          <p:cNvPr id="46" name="TextBox 45"/>
          <p:cNvSpPr txBox="1"/>
          <p:nvPr/>
        </p:nvSpPr>
        <p:spPr>
          <a:xfrm>
            <a:off x="1257500" y="914400"/>
            <a:ext cx="6591100" cy="523220"/>
          </a:xfrm>
          <a:prstGeom prst="rect">
            <a:avLst/>
          </a:prstGeom>
          <a:noFill/>
        </p:spPr>
        <p:txBody>
          <a:bodyPr wrap="none" rtlCol="0">
            <a:spAutoFit/>
          </a:bodyPr>
          <a:lstStyle/>
          <a:p>
            <a:r>
              <a:rPr lang="en-US" sz="2800" dirty="0" smtClean="0"/>
              <a:t>12 English sentences in English and Spanish.</a:t>
            </a:r>
            <a:endParaRPr 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idx="4294967295"/>
          </p:nvPr>
        </p:nvSpPr>
        <p:spPr/>
        <p:txBody>
          <a:bodyPr>
            <a:normAutofit/>
          </a:bodyPr>
          <a:lstStyle/>
          <a:p>
            <a:r>
              <a:rPr lang="en-US" dirty="0" smtClean="0"/>
              <a:t>Good Language Models are Critical</a:t>
            </a:r>
          </a:p>
        </p:txBody>
      </p:sp>
      <p:pic>
        <p:nvPicPr>
          <p:cNvPr id="2" name="Picture 3"/>
          <p:cNvPicPr>
            <a:picLocks noChangeAspect="1" noChangeArrowheads="1"/>
          </p:cNvPicPr>
          <p:nvPr/>
        </p:nvPicPr>
        <p:blipFill>
          <a:blip r:embed="rId2" cstate="print"/>
          <a:srcRect/>
          <a:stretch>
            <a:fillRect/>
          </a:stretch>
        </p:blipFill>
        <p:spPr bwMode="auto">
          <a:xfrm>
            <a:off x="1828800" y="1495425"/>
            <a:ext cx="5410200" cy="5057775"/>
          </a:xfrm>
          <a:prstGeom prst="rect">
            <a:avLst/>
          </a:prstGeom>
          <a:noFill/>
          <a:ln w="9525">
            <a:noFill/>
            <a:miter lim="800000"/>
            <a:headEnd/>
            <a:tailEnd/>
          </a:ln>
        </p:spPr>
      </p:pic>
      <p:sp>
        <p:nvSpPr>
          <p:cNvPr id="10" name="Freeform 9"/>
          <p:cNvSpPr/>
          <p:nvPr/>
        </p:nvSpPr>
        <p:spPr>
          <a:xfrm>
            <a:off x="2769833" y="3959441"/>
            <a:ext cx="3968318" cy="1908699"/>
          </a:xfrm>
          <a:custGeom>
            <a:avLst/>
            <a:gdLst>
              <a:gd name="connsiteX0" fmla="*/ 3968318 w 3968318"/>
              <a:gd name="connsiteY0" fmla="*/ 0 h 1908699"/>
              <a:gd name="connsiteX1" fmla="*/ 2894120 w 3968318"/>
              <a:gd name="connsiteY1" fmla="*/ 1109709 h 1908699"/>
              <a:gd name="connsiteX2" fmla="*/ 1748901 w 3968318"/>
              <a:gd name="connsiteY2" fmla="*/ 1562470 h 1908699"/>
              <a:gd name="connsiteX3" fmla="*/ 0 w 3968318"/>
              <a:gd name="connsiteY3" fmla="*/ 1908699 h 1908699"/>
            </a:gdLst>
            <a:ahLst/>
            <a:cxnLst>
              <a:cxn ang="0">
                <a:pos x="connsiteX0" y="connsiteY0"/>
              </a:cxn>
              <a:cxn ang="0">
                <a:pos x="connsiteX1" y="connsiteY1"/>
              </a:cxn>
              <a:cxn ang="0">
                <a:pos x="connsiteX2" y="connsiteY2"/>
              </a:cxn>
              <a:cxn ang="0">
                <a:pos x="connsiteX3" y="connsiteY3"/>
              </a:cxn>
            </a:cxnLst>
            <a:rect l="l" t="t" r="r" b="b"/>
            <a:pathLst>
              <a:path w="3968318" h="1908699">
                <a:moveTo>
                  <a:pt x="3968318" y="0"/>
                </a:moveTo>
                <a:cubicBezTo>
                  <a:pt x="3616170" y="424648"/>
                  <a:pt x="3264023" y="849297"/>
                  <a:pt x="2894120" y="1109709"/>
                </a:cubicBezTo>
                <a:cubicBezTo>
                  <a:pt x="2524217" y="1370121"/>
                  <a:pt x="2231254" y="1429305"/>
                  <a:pt x="1748901" y="1562470"/>
                </a:cubicBezTo>
                <a:cubicBezTo>
                  <a:pt x="1266548" y="1695635"/>
                  <a:pt x="633274" y="1802167"/>
                  <a:pt x="0" y="1908699"/>
                </a:cubicBezTo>
              </a:path>
            </a:pathLst>
          </a:cu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 Box 13"/>
          <p:cNvSpPr txBox="1">
            <a:spLocks noChangeArrowheads="1"/>
          </p:cNvSpPr>
          <p:nvPr/>
        </p:nvSpPr>
        <p:spPr bwMode="auto">
          <a:xfrm>
            <a:off x="2590800" y="1295400"/>
            <a:ext cx="2356158" cy="369332"/>
          </a:xfrm>
          <a:prstGeom prst="rect">
            <a:avLst/>
          </a:prstGeom>
          <a:noFill/>
          <a:ln w="9525">
            <a:noFill/>
            <a:miter lim="800000"/>
            <a:headEnd/>
            <a:tailEnd/>
          </a:ln>
        </p:spPr>
        <p:txBody>
          <a:bodyPr wrap="none">
            <a:spAutoFit/>
          </a:bodyPr>
          <a:lstStyle/>
          <a:p>
            <a:r>
              <a:rPr lang="en-US" dirty="0" smtClean="0">
                <a:latin typeface="Calibri" pitchFamily="34" charset="0"/>
              </a:rPr>
              <a:t>English 98-letter cipher</a:t>
            </a:r>
            <a:endParaRPr lang="en-US" dirty="0">
              <a:latin typeface="Calibri" pitchFamily="34" charset="0"/>
            </a:endParaRPr>
          </a:p>
        </p:txBody>
      </p:sp>
      <p:sp>
        <p:nvSpPr>
          <p:cNvPr id="7"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xfrm>
            <a:off x="457200" y="173335"/>
            <a:ext cx="8229600" cy="1143000"/>
          </a:xfrm>
        </p:spPr>
        <p:txBody>
          <a:bodyPr>
            <a:normAutofit fontScale="90000"/>
          </a:bodyPr>
          <a:lstStyle/>
          <a:p>
            <a:r>
              <a:rPr lang="en-US" dirty="0" smtClean="0"/>
              <a:t>Deterministic Substitution Constraint</a:t>
            </a:r>
            <a:br>
              <a:rPr lang="en-US" dirty="0" smtClean="0"/>
            </a:br>
            <a:r>
              <a:rPr lang="en-US" sz="2700" dirty="0" smtClean="0"/>
              <a:t>Using ILP instead of EM</a:t>
            </a:r>
            <a:endParaRPr lang="en-US" b="1" dirty="0" smtClean="0"/>
          </a:p>
        </p:txBody>
      </p:sp>
      <p:pic>
        <p:nvPicPr>
          <p:cNvPr id="7170" name="Picture 2"/>
          <p:cNvPicPr>
            <a:picLocks noChangeAspect="1" noChangeArrowheads="1"/>
          </p:cNvPicPr>
          <p:nvPr/>
        </p:nvPicPr>
        <p:blipFill>
          <a:blip r:embed="rId2" cstate="print"/>
          <a:srcRect/>
          <a:stretch>
            <a:fillRect/>
          </a:stretch>
        </p:blipFill>
        <p:spPr bwMode="auto">
          <a:xfrm>
            <a:off x="3733800" y="1468735"/>
            <a:ext cx="5267324" cy="5160665"/>
          </a:xfrm>
          <a:prstGeom prst="rect">
            <a:avLst/>
          </a:prstGeom>
          <a:noFill/>
          <a:ln w="9525">
            <a:noFill/>
            <a:miter lim="800000"/>
            <a:headEnd/>
            <a:tailEnd/>
          </a:ln>
        </p:spPr>
      </p:pic>
      <p:graphicFrame>
        <p:nvGraphicFramePr>
          <p:cNvPr id="7" name="Group 33"/>
          <p:cNvGraphicFramePr>
            <a:graphicFrameLocks noGrp="1"/>
          </p:cNvGraphicFramePr>
          <p:nvPr>
            <p:ph sz="half" idx="2"/>
          </p:nvPr>
        </p:nvGraphicFramePr>
        <p:xfrm>
          <a:off x="228600" y="3385403"/>
          <a:ext cx="3276600" cy="2350453"/>
        </p:xfrm>
        <a:graphic>
          <a:graphicData uri="http://schemas.openxmlformats.org/drawingml/2006/table">
            <a:tbl>
              <a:tblPr/>
              <a:tblGrid>
                <a:gridCol w="967911"/>
                <a:gridCol w="1145007"/>
                <a:gridCol w="1163682"/>
              </a:tblGrid>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Cipher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EM error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ILP error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0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85 %</a:t>
                      </a:r>
                      <a:endParaRPr kumimoji="0" lang="en-US" sz="18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21 %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12 %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0.5 %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Box 8"/>
          <p:cNvSpPr txBox="1"/>
          <p:nvPr/>
        </p:nvSpPr>
        <p:spPr>
          <a:xfrm>
            <a:off x="304800" y="5802868"/>
            <a:ext cx="2966966" cy="369332"/>
          </a:xfrm>
          <a:prstGeom prst="rect">
            <a:avLst/>
          </a:prstGeom>
          <a:noFill/>
        </p:spPr>
        <p:txBody>
          <a:bodyPr wrap="none" rtlCol="0">
            <a:spAutoFit/>
          </a:bodyPr>
          <a:lstStyle/>
          <a:p>
            <a:r>
              <a:rPr lang="en-US" dirty="0" smtClean="0"/>
              <a:t>Using 2-gram letter-based LM</a:t>
            </a:r>
            <a:endParaRPr lang="en-US" dirty="0"/>
          </a:p>
        </p:txBody>
      </p:sp>
      <p:cxnSp>
        <p:nvCxnSpPr>
          <p:cNvPr id="11" name="Straight Arrow Connector 10"/>
          <p:cNvCxnSpPr/>
          <p:nvPr/>
        </p:nvCxnSpPr>
        <p:spPr>
          <a:xfrm rot="16200000" flipH="1">
            <a:off x="2133600" y="2819400"/>
            <a:ext cx="5334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1447800"/>
            <a:ext cx="3227422" cy="1384995"/>
          </a:xfrm>
          <a:prstGeom prst="rect">
            <a:avLst/>
          </a:prstGeom>
          <a:noFill/>
        </p:spPr>
        <p:txBody>
          <a:bodyPr wrap="none" rtlCol="0">
            <a:spAutoFit/>
          </a:bodyPr>
          <a:lstStyle/>
          <a:p>
            <a:r>
              <a:rPr lang="en-US" sz="2800" dirty="0" smtClean="0"/>
              <a:t>* Search only over</a:t>
            </a:r>
          </a:p>
          <a:p>
            <a:r>
              <a:rPr lang="en-US" sz="2800" dirty="0" smtClean="0"/>
              <a:t>    deterministic keys.</a:t>
            </a:r>
            <a:endParaRPr lang="en-US" sz="2800" dirty="0"/>
          </a:p>
          <a:p>
            <a:r>
              <a:rPr lang="en-US" sz="2800" dirty="0" smtClean="0"/>
              <a:t>* Exact, no restarts.</a:t>
            </a:r>
          </a:p>
        </p:txBody>
      </p:sp>
      <p:sp>
        <p:nvSpPr>
          <p:cNvPr id="8" name="TextBox 7"/>
          <p:cNvSpPr txBox="1"/>
          <p:nvPr/>
        </p:nvSpPr>
        <p:spPr>
          <a:xfrm>
            <a:off x="4724400" y="5486400"/>
            <a:ext cx="1861472" cy="369332"/>
          </a:xfrm>
          <a:prstGeom prst="rect">
            <a:avLst/>
          </a:prstGeom>
          <a:noFill/>
        </p:spPr>
        <p:txBody>
          <a:bodyPr wrap="none" rtlCol="0">
            <a:spAutoFit/>
          </a:bodyPr>
          <a:lstStyle/>
          <a:p>
            <a:r>
              <a:rPr lang="en-US" dirty="0" smtClean="0"/>
              <a:t>[Ravi &amp; Knight 08]</a:t>
            </a:r>
            <a:endParaRPr lang="en-US" dirty="0"/>
          </a:p>
        </p:txBody>
      </p:sp>
      <p:sp>
        <p:nvSpPr>
          <p:cNvPr id="3" name="TextBox 2"/>
          <p:cNvSpPr txBox="1"/>
          <p:nvPr/>
        </p:nvSpPr>
        <p:spPr>
          <a:xfrm>
            <a:off x="0" y="6477000"/>
            <a:ext cx="4698209" cy="369332"/>
          </a:xfrm>
          <a:prstGeom prst="rect">
            <a:avLst/>
          </a:prstGeom>
          <a:noFill/>
        </p:spPr>
        <p:txBody>
          <a:bodyPr wrap="none" rtlCol="0">
            <a:spAutoFit/>
          </a:bodyPr>
          <a:lstStyle/>
          <a:p>
            <a:r>
              <a:rPr lang="en-US" dirty="0" smtClean="0"/>
              <a:t>see also [</a:t>
            </a:r>
            <a:r>
              <a:rPr lang="en-US" dirty="0" err="1" smtClean="0"/>
              <a:t>Nuhn</a:t>
            </a:r>
            <a:r>
              <a:rPr lang="en-US" dirty="0" smtClean="0"/>
              <a:t>, Ney, </a:t>
            </a:r>
            <a:r>
              <a:rPr lang="en-US" dirty="0" err="1" smtClean="0"/>
              <a:t>Schamper</a:t>
            </a:r>
            <a:r>
              <a:rPr lang="en-US" dirty="0" smtClean="0"/>
              <a:t>] on beam search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 y="274638"/>
            <a:ext cx="8686800" cy="868362"/>
          </a:xfrm>
        </p:spPr>
        <p:txBody>
          <a:bodyPr>
            <a:normAutofit fontScale="90000"/>
          </a:bodyPr>
          <a:lstStyle/>
          <a:p>
            <a:pPr eaLnBrk="1" hangingPunct="1"/>
            <a:r>
              <a:rPr lang="en-US" sz="4000" dirty="0" smtClean="0"/>
              <a:t>[Shannon 46, 49] </a:t>
            </a:r>
            <a:br>
              <a:rPr lang="en-US" sz="4000" dirty="0" smtClean="0"/>
            </a:br>
            <a:r>
              <a:rPr lang="en-US" sz="3600" dirty="0" smtClean="0"/>
              <a:t>“Communication Theory of Secrecy Systems”</a:t>
            </a:r>
          </a:p>
        </p:txBody>
      </p:sp>
      <p:pic>
        <p:nvPicPr>
          <p:cNvPr id="60419" name="Picture 3"/>
          <p:cNvPicPr>
            <a:picLocks noGrp="1" noChangeAspect="1" noChangeArrowheads="1"/>
          </p:cNvPicPr>
          <p:nvPr>
            <p:ph sz="half" idx="2"/>
          </p:nvPr>
        </p:nvPicPr>
        <p:blipFill>
          <a:blip r:embed="rId2" cstate="print"/>
          <a:srcRect/>
          <a:stretch>
            <a:fillRect/>
          </a:stretch>
        </p:blipFill>
        <p:spPr>
          <a:xfrm>
            <a:off x="1143000" y="2066925"/>
            <a:ext cx="6934200" cy="4714875"/>
          </a:xfrm>
          <a:noFill/>
        </p:spPr>
      </p:pic>
      <p:sp>
        <p:nvSpPr>
          <p:cNvPr id="60420" name="Rectangle 4"/>
          <p:cNvSpPr>
            <a:spLocks noGrp="1" noChangeArrowheads="1"/>
          </p:cNvSpPr>
          <p:nvPr>
            <p:ph type="body" sz="half" idx="1"/>
          </p:nvPr>
        </p:nvSpPr>
        <p:spPr>
          <a:xfrm>
            <a:off x="152400" y="1524000"/>
            <a:ext cx="8839200" cy="914400"/>
          </a:xfrm>
        </p:spPr>
        <p:txBody>
          <a:bodyPr>
            <a:noAutofit/>
          </a:bodyPr>
          <a:lstStyle/>
          <a:p>
            <a:pPr eaLnBrk="1" hangingPunct="1">
              <a:lnSpc>
                <a:spcPct val="90000"/>
              </a:lnSpc>
            </a:pPr>
            <a:r>
              <a:rPr lang="en-US" sz="2400" dirty="0" smtClean="0"/>
              <a:t>Shannon analytically predicted uncertainty about key and message</a:t>
            </a:r>
          </a:p>
          <a:p>
            <a:pPr eaLnBrk="1" hangingPunct="1">
              <a:lnSpc>
                <a:spcPct val="90000"/>
              </a:lnSpc>
            </a:pPr>
            <a:r>
              <a:rPr lang="en-US" sz="2400" dirty="0" smtClean="0"/>
              <a:t>Graphed it for a human</a:t>
            </a:r>
            <a:r>
              <a:rPr lang="en-US" sz="2400" dirty="0" smtClean="0">
                <a:cs typeface="Arial" charset="0"/>
              </a:rPr>
              <a:t>-</a:t>
            </a:r>
            <a:r>
              <a:rPr lang="en-US" sz="2400" dirty="0" smtClean="0"/>
              <a:t>level language model</a:t>
            </a:r>
          </a:p>
        </p:txBody>
      </p:sp>
      <p:sp>
        <p:nvSpPr>
          <p:cNvPr id="27653" name="Rectangle 5"/>
          <p:cNvSpPr>
            <a:spLocks noChangeArrowheads="1"/>
          </p:cNvSpPr>
          <p:nvPr/>
        </p:nvSpPr>
        <p:spPr bwMode="auto">
          <a:xfrm>
            <a:off x="5181600" y="2524125"/>
            <a:ext cx="24384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key, H(K|C)</a:t>
            </a:r>
          </a:p>
        </p:txBody>
      </p:sp>
      <p:sp>
        <p:nvSpPr>
          <p:cNvPr id="27654" name="Line 6"/>
          <p:cNvSpPr>
            <a:spLocks noChangeShapeType="1"/>
          </p:cNvSpPr>
          <p:nvPr/>
        </p:nvSpPr>
        <p:spPr bwMode="auto">
          <a:xfrm flipV="1">
            <a:off x="3886200" y="2981325"/>
            <a:ext cx="1219200" cy="1143000"/>
          </a:xfrm>
          <a:prstGeom prst="line">
            <a:avLst/>
          </a:prstGeom>
          <a:noFill/>
          <a:ln w="9525">
            <a:solidFill>
              <a:schemeClr val="tx1"/>
            </a:solidFill>
            <a:round/>
            <a:headEnd/>
            <a:tailEnd type="triangle" w="med" len="med"/>
          </a:ln>
        </p:spPr>
        <p:txBody>
          <a:bodyPr/>
          <a:lstStyle/>
          <a:p>
            <a:endParaRPr lang="en-US"/>
          </a:p>
        </p:txBody>
      </p:sp>
      <p:sp>
        <p:nvSpPr>
          <p:cNvPr id="27655" name="Rectangle 7"/>
          <p:cNvSpPr>
            <a:spLocks noChangeArrowheads="1"/>
          </p:cNvSpPr>
          <p:nvPr/>
        </p:nvSpPr>
        <p:spPr bwMode="auto">
          <a:xfrm>
            <a:off x="5181600" y="3362325"/>
            <a:ext cx="3810000" cy="5334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plaintext message, H(M|C)</a:t>
            </a:r>
          </a:p>
        </p:txBody>
      </p:sp>
      <p:sp>
        <p:nvSpPr>
          <p:cNvPr id="27656" name="Line 8"/>
          <p:cNvSpPr>
            <a:spLocks noChangeShapeType="1"/>
          </p:cNvSpPr>
          <p:nvPr/>
        </p:nvSpPr>
        <p:spPr bwMode="auto">
          <a:xfrm flipV="1">
            <a:off x="4038600" y="3971925"/>
            <a:ext cx="1295400" cy="1447800"/>
          </a:xfrm>
          <a:prstGeom prst="line">
            <a:avLst/>
          </a:prstGeom>
          <a:noFill/>
          <a:ln w="9525">
            <a:solidFill>
              <a:schemeClr val="tx1"/>
            </a:solidFill>
            <a:round/>
            <a:headEnd/>
            <a:tailEnd type="triangle" w="med" len="med"/>
          </a:ln>
        </p:spPr>
        <p:txBody>
          <a:bodyPr/>
          <a:lstStyle/>
          <a:p>
            <a:endParaRPr lang="en-US"/>
          </a:p>
        </p:txBody>
      </p:sp>
      <p:sp>
        <p:nvSpPr>
          <p:cNvPr id="60425" name="TextBox 8"/>
          <p:cNvSpPr txBox="1">
            <a:spLocks noChangeArrowheads="1"/>
          </p:cNvSpPr>
          <p:nvPr/>
        </p:nvSpPr>
        <p:spPr bwMode="auto">
          <a:xfrm>
            <a:off x="3316287" y="5908675"/>
            <a:ext cx="3313113" cy="369888"/>
          </a:xfrm>
          <a:prstGeom prst="rect">
            <a:avLst/>
          </a:prstGeom>
          <a:solidFill>
            <a:schemeClr val="bg1"/>
          </a:solidFill>
          <a:ln w="9525">
            <a:noFill/>
            <a:miter lim="800000"/>
            <a:headEnd/>
            <a:tailEnd/>
          </a:ln>
        </p:spPr>
        <p:txBody>
          <a:bodyPr wrap="none">
            <a:spAutoFit/>
          </a:bodyPr>
          <a:lstStyle/>
          <a:p>
            <a:r>
              <a:rPr lang="en-US" b="1" dirty="0"/>
              <a:t>CIPHER LENGTH (LETTERS)</a:t>
            </a:r>
          </a:p>
        </p:txBody>
      </p:sp>
      <p:sp>
        <p:nvSpPr>
          <p:cNvPr id="60426" name="TextBox 9"/>
          <p:cNvSpPr txBox="1">
            <a:spLocks noChangeArrowheads="1"/>
          </p:cNvSpPr>
          <p:nvPr/>
        </p:nvSpPr>
        <p:spPr bwMode="auto">
          <a:xfrm rot="-5400000">
            <a:off x="167481" y="3772695"/>
            <a:ext cx="2219325" cy="646112"/>
          </a:xfrm>
          <a:prstGeom prst="rect">
            <a:avLst/>
          </a:prstGeom>
          <a:solidFill>
            <a:schemeClr val="bg1"/>
          </a:solidFill>
          <a:ln w="9525">
            <a:noFill/>
            <a:miter lim="800000"/>
            <a:headEnd/>
            <a:tailEnd/>
          </a:ln>
        </p:spPr>
        <p:txBody>
          <a:bodyPr wrap="none">
            <a:spAutoFit/>
          </a:bodyPr>
          <a:lstStyle/>
          <a:p>
            <a:pPr algn="ctr"/>
            <a:r>
              <a:rPr lang="en-US" b="1"/>
              <a:t>ENTROPY</a:t>
            </a:r>
          </a:p>
          <a:p>
            <a:pPr algn="ctr"/>
            <a:r>
              <a:rPr lang="en-US" b="1"/>
              <a:t>(DECIMAL DIGITS)</a:t>
            </a:r>
          </a:p>
        </p:txBody>
      </p:sp>
      <p:sp>
        <p:nvSpPr>
          <p:cNvPr id="11" name="Rectangle 10"/>
          <p:cNvSpPr/>
          <p:nvPr/>
        </p:nvSpPr>
        <p:spPr>
          <a:xfrm>
            <a:off x="1371600" y="6334125"/>
            <a:ext cx="6477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ndParaRPr>
          </a:p>
        </p:txBody>
      </p:sp>
      <p:sp>
        <p:nvSpPr>
          <p:cNvPr id="12" name="Rectangle 5"/>
          <p:cNvSpPr>
            <a:spLocks noChangeArrowheads="1"/>
          </p:cNvSpPr>
          <p:nvPr/>
        </p:nvSpPr>
        <p:spPr bwMode="auto">
          <a:xfrm>
            <a:off x="5257800" y="5191125"/>
            <a:ext cx="37338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err="1"/>
              <a:t>Unicity</a:t>
            </a:r>
            <a:r>
              <a:rPr lang="en-US" b="1" dirty="0"/>
              <a:t> </a:t>
            </a:r>
            <a:r>
              <a:rPr lang="en-US" b="1" dirty="0" smtClean="0"/>
              <a:t>distance </a:t>
            </a:r>
            <a:r>
              <a:rPr lang="en-US" sz="1600" b="1" dirty="0" smtClean="0"/>
              <a:t>= H(K) / (4.7 – LMCE) </a:t>
            </a:r>
            <a:endParaRPr lang="en-US" sz="1600" b="1" dirty="0"/>
          </a:p>
        </p:txBody>
      </p:sp>
      <p:sp>
        <p:nvSpPr>
          <p:cNvPr id="14" name="TextBox 13"/>
          <p:cNvSpPr txBox="1"/>
          <p:nvPr/>
        </p:nvSpPr>
        <p:spPr>
          <a:xfrm>
            <a:off x="7467600" y="6096000"/>
            <a:ext cx="1482137" cy="646331"/>
          </a:xfrm>
          <a:prstGeom prst="rect">
            <a:avLst/>
          </a:prstGeom>
          <a:noFill/>
        </p:spPr>
        <p:txBody>
          <a:bodyPr wrap="none" rtlCol="0">
            <a:spAutoFit/>
          </a:bodyPr>
          <a:lstStyle/>
          <a:p>
            <a:r>
              <a:rPr lang="en-US" dirty="0" smtClean="0"/>
              <a:t>~1.6 bits/char</a:t>
            </a:r>
          </a:p>
          <a:p>
            <a:r>
              <a:rPr lang="en-US" dirty="0"/>
              <a:t>f</a:t>
            </a:r>
            <a:r>
              <a:rPr lang="en-US" dirty="0" smtClean="0"/>
              <a:t>or a human</a:t>
            </a:r>
            <a:endParaRPr lang="en-US" dirty="0"/>
          </a:p>
        </p:txBody>
      </p:sp>
      <p:cxnSp>
        <p:nvCxnSpPr>
          <p:cNvPr id="16" name="Straight Arrow Connector 15"/>
          <p:cNvCxnSpPr/>
          <p:nvPr/>
        </p:nvCxnSpPr>
        <p:spPr>
          <a:xfrm rot="5400000" flipH="1" flipV="1">
            <a:off x="8115300" y="58293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6667500" y="5600700"/>
            <a:ext cx="6096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72200" y="6096000"/>
            <a:ext cx="891591" cy="369332"/>
          </a:xfrm>
          <a:prstGeom prst="rect">
            <a:avLst/>
          </a:prstGeom>
          <a:noFill/>
        </p:spPr>
        <p:txBody>
          <a:bodyPr wrap="none" rtlCol="0">
            <a:spAutoFit/>
          </a:bodyPr>
          <a:lstStyle/>
          <a:p>
            <a:r>
              <a:rPr lang="en-US" dirty="0"/>
              <a:t>l</a:t>
            </a:r>
            <a:r>
              <a:rPr lang="en-US" dirty="0" smtClean="0"/>
              <a:t>og</a:t>
            </a:r>
            <a:r>
              <a:rPr lang="en-US" baseline="-25000" dirty="0" smtClean="0"/>
              <a:t>2 </a:t>
            </a:r>
            <a:r>
              <a:rPr lang="en-US" dirty="0" smtClean="0"/>
              <a:t>26!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 calcmode="lin" valueType="num">
                                      <p:cBhvr additive="base">
                                        <p:cTn id="7" dur="500" fill="hold"/>
                                        <p:tgtEl>
                                          <p:spTgt spid="27653"/>
                                        </p:tgtEl>
                                        <p:attrNameLst>
                                          <p:attrName>ppt_x</p:attrName>
                                        </p:attrNameLst>
                                      </p:cBhvr>
                                      <p:tavLst>
                                        <p:tav tm="0">
                                          <p:val>
                                            <p:strVal val="1+#ppt_w/2"/>
                                          </p:val>
                                        </p:tav>
                                        <p:tav tm="100000">
                                          <p:val>
                                            <p:strVal val="#ppt_x"/>
                                          </p:val>
                                        </p:tav>
                                      </p:tavLst>
                                    </p:anim>
                                    <p:anim calcmode="lin" valueType="num">
                                      <p:cBhvr additive="base">
                                        <p:cTn id="8" dur="500" fill="hold"/>
                                        <p:tgtEl>
                                          <p:spTgt spid="2765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654"/>
                                        </p:tgtEl>
                                        <p:attrNameLst>
                                          <p:attrName>style.visibility</p:attrName>
                                        </p:attrNameLst>
                                      </p:cBhvr>
                                      <p:to>
                                        <p:strVal val="visible"/>
                                      </p:to>
                                    </p:set>
                                    <p:anim calcmode="lin" valueType="num">
                                      <p:cBhvr additive="base">
                                        <p:cTn id="11" dur="500" fill="hold"/>
                                        <p:tgtEl>
                                          <p:spTgt spid="27654"/>
                                        </p:tgtEl>
                                        <p:attrNameLst>
                                          <p:attrName>ppt_x</p:attrName>
                                        </p:attrNameLst>
                                      </p:cBhvr>
                                      <p:tavLst>
                                        <p:tav tm="0">
                                          <p:val>
                                            <p:strVal val="1+#ppt_w/2"/>
                                          </p:val>
                                        </p:tav>
                                        <p:tav tm="100000">
                                          <p:val>
                                            <p:strVal val="#ppt_x"/>
                                          </p:val>
                                        </p:tav>
                                      </p:tavLst>
                                    </p:anim>
                                    <p:anim calcmode="lin" valueType="num">
                                      <p:cBhvr additive="base">
                                        <p:cTn id="12" dur="500" fill="hold"/>
                                        <p:tgtEl>
                                          <p:spTgt spid="2765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 calcmode="lin" valueType="num">
                                      <p:cBhvr additive="base">
                                        <p:cTn id="17" dur="500" fill="hold"/>
                                        <p:tgtEl>
                                          <p:spTgt spid="27655"/>
                                        </p:tgtEl>
                                        <p:attrNameLst>
                                          <p:attrName>ppt_x</p:attrName>
                                        </p:attrNameLst>
                                      </p:cBhvr>
                                      <p:tavLst>
                                        <p:tav tm="0">
                                          <p:val>
                                            <p:strVal val="0-#ppt_w/2"/>
                                          </p:val>
                                        </p:tav>
                                        <p:tav tm="100000">
                                          <p:val>
                                            <p:strVal val="#ppt_x"/>
                                          </p:val>
                                        </p:tav>
                                      </p:tavLst>
                                    </p:anim>
                                    <p:anim calcmode="lin" valueType="num">
                                      <p:cBhvr additive="base">
                                        <p:cTn id="18" dur="500" fill="hold"/>
                                        <p:tgtEl>
                                          <p:spTgt spid="2765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7656"/>
                                        </p:tgtEl>
                                        <p:attrNameLst>
                                          <p:attrName>style.visibility</p:attrName>
                                        </p:attrNameLst>
                                      </p:cBhvr>
                                      <p:to>
                                        <p:strVal val="visible"/>
                                      </p:to>
                                    </p:set>
                                    <p:anim calcmode="lin" valueType="num">
                                      <p:cBhvr additive="base">
                                        <p:cTn id="21" dur="500" fill="hold"/>
                                        <p:tgtEl>
                                          <p:spTgt spid="27656"/>
                                        </p:tgtEl>
                                        <p:attrNameLst>
                                          <p:attrName>ppt_x</p:attrName>
                                        </p:attrNameLst>
                                      </p:cBhvr>
                                      <p:tavLst>
                                        <p:tav tm="0">
                                          <p:val>
                                            <p:strVal val="0-#ppt_w/2"/>
                                          </p:val>
                                        </p:tav>
                                        <p:tav tm="100000">
                                          <p:val>
                                            <p:strVal val="#ppt_x"/>
                                          </p:val>
                                        </p:tav>
                                      </p:tavLst>
                                    </p:anim>
                                    <p:anim calcmode="lin" valueType="num">
                                      <p:cBhvr additive="base">
                                        <p:cTn id="22" dur="500" fill="hold"/>
                                        <p:tgtEl>
                                          <p:spTgt spid="2765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p:bldP spid="27654" grpId="0" animBg="1"/>
      <p:bldP spid="27655" grpId="0" animBg="1"/>
      <p:bldP spid="27656"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quarter" idx="2"/>
          </p:nvPr>
        </p:nvPicPr>
        <p:blipFill>
          <a:blip r:embed="rId2" cstate="print"/>
          <a:srcRect/>
          <a:stretch>
            <a:fillRect/>
          </a:stretch>
        </p:blipFill>
        <p:spPr>
          <a:xfrm>
            <a:off x="152400" y="1981200"/>
            <a:ext cx="5791200" cy="4419600"/>
          </a:xfrm>
          <a:noFill/>
        </p:spPr>
      </p:pic>
      <p:pic>
        <p:nvPicPr>
          <p:cNvPr id="62467" name="Picture 3" descr="msg-equiv"/>
          <p:cNvPicPr>
            <a:picLocks noChangeAspect="1" noChangeArrowheads="1"/>
          </p:cNvPicPr>
          <p:nvPr/>
        </p:nvPicPr>
        <p:blipFill>
          <a:blip r:embed="rId3" cstate="print"/>
          <a:srcRect/>
          <a:stretch>
            <a:fillRect/>
          </a:stretch>
        </p:blipFill>
        <p:spPr bwMode="auto">
          <a:xfrm>
            <a:off x="3581400" y="1771650"/>
            <a:ext cx="5562600" cy="4171950"/>
          </a:xfrm>
          <a:prstGeom prst="rect">
            <a:avLst/>
          </a:prstGeom>
          <a:noFill/>
          <a:ln w="9525">
            <a:noFill/>
            <a:miter lim="800000"/>
            <a:headEnd/>
            <a:tailEnd/>
          </a:ln>
        </p:spPr>
      </p:pic>
      <p:sp>
        <p:nvSpPr>
          <p:cNvPr id="62468" name="Rectangle 4"/>
          <p:cNvSpPr>
            <a:spLocks noGrp="1" noChangeArrowheads="1"/>
          </p:cNvSpPr>
          <p:nvPr>
            <p:ph type="title"/>
          </p:nvPr>
        </p:nvSpPr>
        <p:spPr>
          <a:xfrm>
            <a:off x="0" y="304800"/>
            <a:ext cx="8991600" cy="1143000"/>
          </a:xfrm>
        </p:spPr>
        <p:txBody>
          <a:bodyPr>
            <a:normAutofit fontScale="90000"/>
          </a:bodyPr>
          <a:lstStyle/>
          <a:p>
            <a:pPr eaLnBrk="1" hangingPunct="1"/>
            <a:r>
              <a:rPr lang="en-US" sz="4000" dirty="0" smtClean="0"/>
              <a:t>Verifying Shannon’s Prediction of </a:t>
            </a:r>
            <a:br>
              <a:rPr lang="en-US" sz="4000" dirty="0" smtClean="0"/>
            </a:br>
            <a:r>
              <a:rPr lang="en-US" sz="4000" dirty="0" smtClean="0"/>
              <a:t>Plaintext Message Uncertainty</a:t>
            </a:r>
          </a:p>
        </p:txBody>
      </p:sp>
      <p:grpSp>
        <p:nvGrpSpPr>
          <p:cNvPr id="2" name="Group 5"/>
          <p:cNvGrpSpPr>
            <a:grpSpLocks/>
          </p:cNvGrpSpPr>
          <p:nvPr/>
        </p:nvGrpSpPr>
        <p:grpSpPr bwMode="auto">
          <a:xfrm>
            <a:off x="457200" y="4094163"/>
            <a:ext cx="2819400" cy="901700"/>
            <a:chOff x="384" y="2435"/>
            <a:chExt cx="1584" cy="568"/>
          </a:xfrm>
        </p:grpSpPr>
        <p:sp>
          <p:nvSpPr>
            <p:cNvPr id="62470" name="Rectangle 6"/>
            <p:cNvSpPr>
              <a:spLocks noChangeArrowheads="1"/>
            </p:cNvSpPr>
            <p:nvPr/>
          </p:nvSpPr>
          <p:spPr bwMode="auto">
            <a:xfrm>
              <a:off x="384" y="2435"/>
              <a:ext cx="1584" cy="288"/>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sz="1600" b="1" dirty="0"/>
                <a:t>for Human Language Model</a:t>
              </a:r>
            </a:p>
          </p:txBody>
        </p:sp>
        <p:sp>
          <p:nvSpPr>
            <p:cNvPr id="62471" name="Line 7"/>
            <p:cNvSpPr>
              <a:spLocks noChangeShapeType="1"/>
            </p:cNvSpPr>
            <p:nvPr/>
          </p:nvSpPr>
          <p:spPr bwMode="auto">
            <a:xfrm flipH="1" flipV="1">
              <a:off x="576" y="2715"/>
              <a:ext cx="240" cy="288"/>
            </a:xfrm>
            <a:prstGeom prst="line">
              <a:avLst/>
            </a:prstGeom>
            <a:noFill/>
            <a:ln w="9525">
              <a:solidFill>
                <a:schemeClr val="tx1"/>
              </a:solidFill>
              <a:round/>
              <a:headEnd/>
              <a:tailEnd type="triangle" w="med" len="med"/>
            </a:ln>
          </p:spPr>
          <p:txBody>
            <a:bodyPr/>
            <a:lstStyle/>
            <a:p>
              <a:endParaRPr lang="en-US"/>
            </a:p>
          </p:txBody>
        </p:sp>
      </p:grpSp>
      <p:sp>
        <p:nvSpPr>
          <p:cNvPr id="62473" name="Text Box 9"/>
          <p:cNvSpPr txBox="1">
            <a:spLocks noChangeArrowheads="1"/>
          </p:cNvSpPr>
          <p:nvPr/>
        </p:nvSpPr>
        <p:spPr bwMode="auto">
          <a:xfrm>
            <a:off x="457200" y="6019800"/>
            <a:ext cx="7588250" cy="641350"/>
          </a:xfrm>
          <a:prstGeom prst="rect">
            <a:avLst/>
          </a:prstGeom>
          <a:solidFill>
            <a:schemeClr val="bg1"/>
          </a:solidFill>
          <a:ln w="9525">
            <a:noFill/>
            <a:miter lim="800000"/>
            <a:headEnd/>
            <a:tailEnd/>
          </a:ln>
          <a:effectLst/>
        </p:spPr>
        <p:txBody>
          <a:bodyPr wrap="none">
            <a:spAutoFit/>
          </a:bodyPr>
          <a:lstStyle/>
          <a:p>
            <a:r>
              <a:rPr lang="en-US" dirty="0"/>
              <a:t>	ANALYTIC CURVES			ACTUAL CURVES</a:t>
            </a:r>
          </a:p>
          <a:p>
            <a:r>
              <a:rPr lang="en-US" dirty="0"/>
              <a:t>	(Shannon’s)				(ours)</a:t>
            </a:r>
          </a:p>
        </p:txBody>
      </p:sp>
      <p:graphicFrame>
        <p:nvGraphicFramePr>
          <p:cNvPr id="9" name="Group 25"/>
          <p:cNvGraphicFramePr>
            <a:graphicFrameLocks noGrp="1"/>
          </p:cNvGraphicFramePr>
          <p:nvPr>
            <p:ph sz="quarter" idx="1"/>
          </p:nvPr>
        </p:nvGraphicFramePr>
        <p:xfrm>
          <a:off x="6019800" y="2438400"/>
          <a:ext cx="2971800" cy="2164080"/>
        </p:xfrm>
        <a:graphic>
          <a:graphicData uri="http://schemas.openxmlformats.org/drawingml/2006/table">
            <a:tbl>
              <a:tblPr/>
              <a:tblGrid>
                <a:gridCol w="1143000"/>
                <a:gridCol w="1828800"/>
              </a:tblGrid>
              <a:tr h="3511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LM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Analytically Predicted </a:t>
                      </a:r>
                      <a:r>
                        <a:rPr kumimoji="0" lang="en-US" sz="1600" b="1" i="0" u="none" strike="noStrike" cap="none" normalizeH="0" baseline="0" dirty="0" err="1" smtClean="0">
                          <a:ln>
                            <a:noFill/>
                          </a:ln>
                          <a:solidFill>
                            <a:schemeClr val="tx1"/>
                          </a:solidFill>
                          <a:effectLst/>
                          <a:latin typeface="Arial" charset="0"/>
                          <a:ea typeface="MS Gothic" pitchFamily="49" charset="-128"/>
                        </a:rPr>
                        <a:t>Unicity</a:t>
                      </a:r>
                      <a:r>
                        <a:rPr kumimoji="0" lang="en-US" sz="1600" b="1" i="0" u="none" strike="noStrike" cap="none" normalizeH="0" baseline="0" dirty="0" smtClean="0">
                          <a:ln>
                            <a:noFill/>
                          </a:ln>
                          <a:solidFill>
                            <a:schemeClr val="tx1"/>
                          </a:solidFill>
                          <a:effectLst/>
                          <a:latin typeface="Arial" charset="0"/>
                          <a:ea typeface="MS Gothic" pitchFamily="49" charset="-128"/>
                        </a:rPr>
                        <a:t> Distance</a:t>
                      </a:r>
                      <a:endParaRPr kumimoji="0" lang="en-US" sz="1600" b="1" i="1" u="none" strike="noStrike" cap="none" normalizeH="0" baseline="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1-gram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173</a:t>
                      </a:r>
                      <a:endParaRPr kumimoji="0" lang="en-US" sz="16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2-gram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MS Gothic" pitchFamily="49" charset="-128"/>
                        </a:rPr>
                        <a:t> 74</a:t>
                      </a:r>
                      <a:endParaRPr kumimoji="0" lang="en-US" sz="1600" b="0"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3-gram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 50</a:t>
                      </a:r>
                      <a:endParaRPr kumimoji="0" lang="en-US" sz="16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Human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MS Gothic" pitchFamily="49" charset="-128"/>
                        </a:rPr>
                        <a:t> 28</a:t>
                      </a:r>
                      <a:endParaRPr kumimoji="0" lang="en-US" sz="1600" b="0"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10" name="TextBox 9"/>
          <p:cNvSpPr txBox="1"/>
          <p:nvPr/>
        </p:nvSpPr>
        <p:spPr>
          <a:xfrm>
            <a:off x="7162800" y="64008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smtClean="0"/>
              <a:t>Simple letter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smtClean="0"/>
              <a:t>Two historical </a:t>
            </a:r>
            <a:r>
              <a:rPr lang="en-US" dirty="0" smtClean="0"/>
              <a:t>ciphers</a:t>
            </a:r>
          </a:p>
          <a:p>
            <a:pPr lvl="1"/>
            <a:r>
              <a:rPr lang="en-US" dirty="0" smtClean="0"/>
              <a:t>Final thought on translation and cryptography</a:t>
            </a:r>
          </a:p>
        </p:txBody>
      </p:sp>
      <p:grpSp>
        <p:nvGrpSpPr>
          <p:cNvPr id="4" name="Group 9"/>
          <p:cNvGrpSpPr/>
          <p:nvPr/>
        </p:nvGrpSpPr>
        <p:grpSpPr>
          <a:xfrm>
            <a:off x="4724400" y="2133600"/>
            <a:ext cx="2590800" cy="1015663"/>
            <a:chOff x="4724400" y="2133600"/>
            <a:chExt cx="2590800" cy="1015663"/>
          </a:xfrm>
        </p:grpSpPr>
        <p:cxnSp>
          <p:nvCxnSpPr>
            <p:cNvPr id="5" name="Straight Arrow Connector 4"/>
            <p:cNvCxnSpPr/>
            <p:nvPr/>
          </p:nvCxnSpPr>
          <p:spPr>
            <a:xfrm flipH="1">
              <a:off x="4724400" y="2667000"/>
              <a:ext cx="18288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8"/>
            <p:cNvGrpSpPr/>
            <p:nvPr/>
          </p:nvGrpSpPr>
          <p:grpSpPr>
            <a:xfrm>
              <a:off x="6324600" y="2133600"/>
              <a:ext cx="990600" cy="1015663"/>
              <a:chOff x="76200" y="3657600"/>
              <a:chExt cx="990600" cy="1015663"/>
            </a:xfrm>
          </p:grpSpPr>
          <p:sp>
            <p:nvSpPr>
              <p:cNvPr id="7" name="Oval 6"/>
              <p:cNvSpPr/>
              <p:nvPr/>
            </p:nvSpPr>
            <p:spPr>
              <a:xfrm>
                <a:off x="76200" y="3682663"/>
                <a:ext cx="990600" cy="990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600" y="3657600"/>
                <a:ext cx="740908" cy="1015663"/>
              </a:xfrm>
              <a:prstGeom prst="rect">
                <a:avLst/>
              </a:prstGeom>
              <a:noFill/>
            </p:spPr>
            <p:txBody>
              <a:bodyPr wrap="none" rtlCol="0">
                <a:spAutoFit/>
              </a:bodyPr>
              <a:lstStyle/>
              <a:p>
                <a:r>
                  <a:rPr lang="en-US" sz="2000" b="1" dirty="0" smtClean="0">
                    <a:solidFill>
                      <a:schemeClr val="bg1"/>
                    </a:solidFill>
                  </a:rPr>
                  <a:t>YOU</a:t>
                </a:r>
              </a:p>
              <a:p>
                <a:r>
                  <a:rPr lang="en-US" sz="2000" b="1" dirty="0" smtClean="0">
                    <a:solidFill>
                      <a:schemeClr val="bg1"/>
                    </a:solidFill>
                  </a:rPr>
                  <a:t>ARE</a:t>
                </a:r>
              </a:p>
              <a:p>
                <a:r>
                  <a:rPr lang="en-US" sz="2000" b="1" dirty="0" smtClean="0">
                    <a:solidFill>
                      <a:schemeClr val="bg1"/>
                    </a:solidFill>
                  </a:rPr>
                  <a:t>HERE</a:t>
                </a:r>
                <a:endParaRPr lang="en-US" sz="2000" b="1" dirty="0">
                  <a:solidFill>
                    <a:schemeClr val="bg1"/>
                  </a:solidFill>
                </a:endParaRPr>
              </a:p>
            </p:txBody>
          </p:sp>
        </p:gr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smtClean="0"/>
              <a:t>Phonetic Decipherment</a:t>
            </a:r>
          </a:p>
        </p:txBody>
      </p:sp>
      <p:sp>
        <p:nvSpPr>
          <p:cNvPr id="61443" name="Text Box 3"/>
          <p:cNvSpPr txBox="1">
            <a:spLocks noChangeArrowheads="1"/>
          </p:cNvSpPr>
          <p:nvPr/>
        </p:nvSpPr>
        <p:spPr bwMode="auto">
          <a:xfrm>
            <a:off x="6705600" y="1338263"/>
            <a:ext cx="1138004" cy="369332"/>
          </a:xfrm>
          <a:prstGeom prst="rect">
            <a:avLst/>
          </a:prstGeom>
          <a:noFill/>
          <a:ln w="9525">
            <a:noFill/>
            <a:miter lim="800000"/>
            <a:headEnd/>
            <a:tailEnd/>
          </a:ln>
        </p:spPr>
        <p:txBody>
          <a:bodyPr wrap="none">
            <a:spAutoFit/>
          </a:bodyPr>
          <a:lstStyle/>
          <a:p>
            <a:r>
              <a:rPr lang="en-US" sz="1800" dirty="0" err="1" smtClean="0"/>
              <a:t>ciphertext</a:t>
            </a:r>
            <a:endParaRPr lang="en-US" sz="1800" dirty="0"/>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3031" y="1707595"/>
            <a:ext cx="1743141" cy="1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smtClean="0"/>
              <a:t>Phonetic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976823" cy="1477328"/>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r>
              <a:rPr lang="en-US" sz="1800" b="1" dirty="0" smtClean="0">
                <a:latin typeface="Courier New" pitchFamily="49" charset="0"/>
              </a:rPr>
              <a:t>…</a:t>
            </a:r>
            <a:endParaRPr lang="en-US" sz="1800" b="1" dirty="0">
              <a:latin typeface="Courier New" pitchFamily="49"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1143000"/>
          </a:xfrm>
        </p:spPr>
        <p:txBody>
          <a:bodyPr/>
          <a:lstStyle/>
          <a:p>
            <a:pPr eaLnBrk="1" hangingPunct="1"/>
            <a:r>
              <a:rPr lang="en-US" sz="4000" dirty="0" smtClean="0"/>
              <a:t>Phonetic Decipherment</a:t>
            </a:r>
          </a:p>
        </p:txBody>
      </p:sp>
      <p:sp>
        <p:nvSpPr>
          <p:cNvPr id="62467"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pic>
        <p:nvPicPr>
          <p:cNvPr id="62469" name="Picture 5" descr="Warren Weaver"/>
          <p:cNvPicPr>
            <a:picLocks noChangeAspect="1" noChangeArrowheads="1"/>
          </p:cNvPicPr>
          <p:nvPr/>
        </p:nvPicPr>
        <p:blipFill>
          <a:blip r:embed="rId2" cstate="print"/>
          <a:srcRect/>
          <a:stretch>
            <a:fillRect/>
          </a:stretch>
        </p:blipFill>
        <p:spPr bwMode="auto">
          <a:xfrm>
            <a:off x="3048000" y="3962400"/>
            <a:ext cx="1524000" cy="1911638"/>
          </a:xfrm>
          <a:prstGeom prst="rect">
            <a:avLst/>
          </a:prstGeom>
          <a:noFill/>
          <a:ln w="9525">
            <a:noFill/>
            <a:miter lim="800000"/>
            <a:headEnd/>
            <a:tailEnd/>
          </a:ln>
        </p:spPr>
      </p:pic>
      <p:sp>
        <p:nvSpPr>
          <p:cNvPr id="62470" name="AutoShape 6"/>
          <p:cNvSpPr>
            <a:spLocks noChangeArrowheads="1"/>
          </p:cNvSpPr>
          <p:nvPr/>
        </p:nvSpPr>
        <p:spPr bwMode="auto">
          <a:xfrm flipH="1">
            <a:off x="533400" y="1219200"/>
            <a:ext cx="3581400" cy="2362200"/>
          </a:xfrm>
          <a:prstGeom prst="wedgeRectCallout">
            <a:avLst>
              <a:gd name="adj1" fmla="val -31604"/>
              <a:gd name="adj2" fmla="val 69741"/>
            </a:avLst>
          </a:prstGeom>
          <a:solidFill>
            <a:srgbClr val="FFFF00"/>
          </a:solidFill>
          <a:ln w="9525">
            <a:solidFill>
              <a:schemeClr val="tx1"/>
            </a:solidFill>
            <a:miter lim="800000"/>
            <a:headEnd/>
            <a:tailEnd/>
          </a:ln>
        </p:spPr>
        <p:txBody>
          <a:bodyPr/>
          <a:lstStyle/>
          <a:p>
            <a:r>
              <a:rPr lang="en-US" sz="2400" dirty="0"/>
              <a:t>“When I look at these squiggles, I say to myself, this is </a:t>
            </a:r>
            <a:r>
              <a:rPr lang="en-US" sz="2400" b="1" dirty="0"/>
              <a:t>really a sequence of  Spanish phonemes</a:t>
            </a:r>
            <a:r>
              <a:rPr lang="en-US" sz="2400" dirty="0"/>
              <a:t>, but it has been encoded in some strange symbols…”</a:t>
            </a:r>
          </a:p>
          <a:p>
            <a:pPr algn="ctr"/>
            <a:endParaRPr lang="en-US" sz="2400" b="1" dirty="0"/>
          </a:p>
        </p:txBody>
      </p:sp>
      <p:sp>
        <p:nvSpPr>
          <p:cNvPr id="62471" name="Line 7"/>
          <p:cNvSpPr>
            <a:spLocks noChangeShapeType="1"/>
          </p:cNvSpPr>
          <p:nvPr/>
        </p:nvSpPr>
        <p:spPr bwMode="auto">
          <a:xfrm flipV="1">
            <a:off x="4038600" y="2590800"/>
            <a:ext cx="2514600" cy="2209800"/>
          </a:xfrm>
          <a:prstGeom prst="line">
            <a:avLst/>
          </a:prstGeom>
          <a:noFill/>
          <a:ln w="38100">
            <a:solidFill>
              <a:schemeClr val="accent2"/>
            </a:solidFill>
            <a:prstDash val="dash"/>
            <a:round/>
            <a:headEnd/>
            <a:tailEnd/>
          </a:ln>
        </p:spPr>
        <p:txBody>
          <a:bodyPr/>
          <a:lstStyle/>
          <a:p>
            <a:endParaRPr lang="en-US"/>
          </a:p>
        </p:txBody>
      </p:sp>
      <p:sp>
        <p:nvSpPr>
          <p:cNvPr id="62472" name="Line 8"/>
          <p:cNvSpPr>
            <a:spLocks noChangeShapeType="1"/>
          </p:cNvSpPr>
          <p:nvPr/>
        </p:nvSpPr>
        <p:spPr bwMode="auto">
          <a:xfrm flipV="1">
            <a:off x="3613212" y="2209800"/>
            <a:ext cx="2939988" cy="2521998"/>
          </a:xfrm>
          <a:prstGeom prst="line">
            <a:avLst/>
          </a:prstGeom>
          <a:noFill/>
          <a:ln w="38100">
            <a:solidFill>
              <a:schemeClr val="accent2"/>
            </a:solidFill>
            <a:prstDash val="dash"/>
            <a:round/>
            <a:headEnd/>
            <a:tailEnd/>
          </a:ln>
        </p:spPr>
        <p:txBody>
          <a:bodyPr/>
          <a:lstStyle/>
          <a:p>
            <a:endParaRPr lang="en-US"/>
          </a:p>
        </p:txBody>
      </p:sp>
      <p:sp>
        <p:nvSpPr>
          <p:cNvPr id="62473" name="Text Box 9"/>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10" name="TextBox 9"/>
          <p:cNvSpPr txBox="1"/>
          <p:nvPr/>
        </p:nvSpPr>
        <p:spPr>
          <a:xfrm>
            <a:off x="3276600" y="5874038"/>
            <a:ext cx="1086771" cy="338554"/>
          </a:xfrm>
          <a:prstGeom prst="rect">
            <a:avLst/>
          </a:prstGeom>
          <a:noFill/>
        </p:spPr>
        <p:txBody>
          <a:bodyPr wrap="none" rtlCol="0">
            <a:spAutoFit/>
          </a:bodyPr>
          <a:lstStyle/>
          <a:p>
            <a:pPr algn="ctr"/>
            <a:r>
              <a:rPr lang="en-US" sz="1600" dirty="0" smtClean="0"/>
              <a:t>OUR HERO</a:t>
            </a:r>
            <a:endParaRPr lang="en-US" sz="16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pPr eaLnBrk="1" hangingPunct="1"/>
            <a:r>
              <a:rPr lang="en-US" sz="4000" smtClean="0"/>
              <a:t>Phonetic Decipherment</a:t>
            </a:r>
          </a:p>
        </p:txBody>
      </p:sp>
      <p:sp>
        <p:nvSpPr>
          <p:cNvPr id="63491"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sp>
        <p:nvSpPr>
          <p:cNvPr id="63493" name="Line 35"/>
          <p:cNvSpPr>
            <a:spLocks noChangeShapeType="1"/>
          </p:cNvSpPr>
          <p:nvPr/>
        </p:nvSpPr>
        <p:spPr bwMode="auto">
          <a:xfrm>
            <a:off x="5715000" y="2171700"/>
            <a:ext cx="685800" cy="0"/>
          </a:xfrm>
          <a:prstGeom prst="line">
            <a:avLst/>
          </a:prstGeom>
          <a:noFill/>
          <a:ln w="38100">
            <a:solidFill>
              <a:schemeClr val="tx1"/>
            </a:solidFill>
            <a:round/>
            <a:headEnd/>
            <a:tailEnd type="triangle" w="med" len="med"/>
          </a:ln>
        </p:spPr>
        <p:txBody>
          <a:bodyPr/>
          <a:lstStyle/>
          <a:p>
            <a:endParaRPr lang="en-US"/>
          </a:p>
        </p:txBody>
      </p:sp>
      <p:sp>
        <p:nvSpPr>
          <p:cNvPr id="63500" name="Text Box 72"/>
          <p:cNvSpPr txBox="1">
            <a:spLocks noChangeArrowheads="1"/>
          </p:cNvSpPr>
          <p:nvPr/>
        </p:nvSpPr>
        <p:spPr bwMode="auto">
          <a:xfrm>
            <a:off x="2514600" y="3733800"/>
            <a:ext cx="2133600" cy="2031325"/>
          </a:xfrm>
          <a:prstGeom prst="rect">
            <a:avLst/>
          </a:prstGeom>
          <a:noFill/>
          <a:ln w="9525">
            <a:noFill/>
            <a:miter lim="800000"/>
            <a:headEnd/>
            <a:tailEnd/>
          </a:ln>
        </p:spPr>
        <p:txBody>
          <a:bodyPr wrap="square">
            <a:spAutoFit/>
          </a:bodyPr>
          <a:lstStyle/>
          <a:p>
            <a:r>
              <a:rPr lang="en-US" i="1" dirty="0"/>
              <a:t>26 sounds:</a:t>
            </a:r>
          </a:p>
          <a:p>
            <a:r>
              <a:rPr lang="en-US" dirty="0"/>
              <a:t>B, D, G, J (ca</a:t>
            </a:r>
            <a:r>
              <a:rPr lang="en-US" u="sng" dirty="0"/>
              <a:t>ny</a:t>
            </a:r>
            <a:r>
              <a:rPr lang="en-US" dirty="0"/>
              <a:t>on), </a:t>
            </a:r>
          </a:p>
          <a:p>
            <a:r>
              <a:rPr lang="en-US" dirty="0"/>
              <a:t>L (</a:t>
            </a:r>
            <a:r>
              <a:rPr lang="en-US" u="sng" dirty="0"/>
              <a:t>y</a:t>
            </a:r>
            <a:r>
              <a:rPr lang="en-US" dirty="0"/>
              <a:t>arn), T (</a:t>
            </a:r>
            <a:r>
              <a:rPr lang="en-US" u="sng" dirty="0"/>
              <a:t>th</a:t>
            </a:r>
            <a:r>
              <a:rPr lang="en-US" dirty="0"/>
              <a:t>in), a, </a:t>
            </a:r>
          </a:p>
          <a:p>
            <a:r>
              <a:rPr lang="en-US" dirty="0"/>
              <a:t>b, d, e, f, g, </a:t>
            </a:r>
            <a:r>
              <a:rPr lang="en-US" dirty="0" err="1"/>
              <a:t>i</a:t>
            </a:r>
            <a:r>
              <a:rPr lang="en-US" dirty="0"/>
              <a:t>, k, l,</a:t>
            </a:r>
          </a:p>
          <a:p>
            <a:r>
              <a:rPr lang="en-US" dirty="0"/>
              <a:t>m, n, o, p , r, </a:t>
            </a:r>
          </a:p>
          <a:p>
            <a:r>
              <a:rPr lang="en-US" dirty="0" err="1"/>
              <a:t>rr</a:t>
            </a:r>
            <a:r>
              <a:rPr lang="en-US" dirty="0"/>
              <a:t> (trilled), s,</a:t>
            </a:r>
          </a:p>
          <a:p>
            <a:r>
              <a:rPr lang="en-US" dirty="0"/>
              <a:t>t, </a:t>
            </a:r>
            <a:r>
              <a:rPr lang="en-US" dirty="0" err="1"/>
              <a:t>tS</a:t>
            </a:r>
            <a:r>
              <a:rPr lang="en-US" dirty="0"/>
              <a:t>, u, x (</a:t>
            </a:r>
            <a:r>
              <a:rPr lang="en-US" u="sng" dirty="0"/>
              <a:t>h</a:t>
            </a:r>
            <a:r>
              <a:rPr lang="en-US" dirty="0"/>
              <a:t>at)</a:t>
            </a:r>
          </a:p>
        </p:txBody>
      </p:sp>
      <p:sp>
        <p:nvSpPr>
          <p:cNvPr id="63501" name="Text Box 73"/>
          <p:cNvSpPr txBox="1">
            <a:spLocks noChangeArrowheads="1"/>
          </p:cNvSpPr>
          <p:nvPr/>
        </p:nvSpPr>
        <p:spPr bwMode="auto">
          <a:xfrm>
            <a:off x="5410200" y="3886200"/>
            <a:ext cx="1757362" cy="1754326"/>
          </a:xfrm>
          <a:prstGeom prst="rect">
            <a:avLst/>
          </a:prstGeom>
          <a:noFill/>
          <a:ln w="9525">
            <a:noFill/>
            <a:miter lim="800000"/>
            <a:headEnd/>
            <a:tailEnd/>
          </a:ln>
        </p:spPr>
        <p:txBody>
          <a:bodyPr wrap="square">
            <a:spAutoFit/>
          </a:bodyPr>
          <a:lstStyle/>
          <a:p>
            <a:r>
              <a:rPr lang="en-US" i="1" dirty="0"/>
              <a:t>32 letters:</a:t>
            </a:r>
          </a:p>
          <a:p>
            <a:r>
              <a:rPr lang="en-US" dirty="0">
                <a:cs typeface="Times New Roman" pitchFamily="18" charset="0"/>
              </a:rPr>
              <a:t>ñ</a:t>
            </a:r>
            <a:r>
              <a:rPr lang="en-US" dirty="0"/>
              <a:t>, </a:t>
            </a:r>
            <a:r>
              <a:rPr lang="en-US" dirty="0">
                <a:cs typeface="Times New Roman" pitchFamily="18" charset="0"/>
              </a:rPr>
              <a:t>á, é, í, ó, ú</a:t>
            </a:r>
            <a:r>
              <a:rPr lang="en-US" dirty="0"/>
              <a:t>,</a:t>
            </a:r>
          </a:p>
          <a:p>
            <a:r>
              <a:rPr lang="en-US" dirty="0"/>
              <a:t>a, b, c, d, e, f, g,</a:t>
            </a:r>
          </a:p>
          <a:p>
            <a:r>
              <a:rPr lang="en-US" dirty="0"/>
              <a:t>h, </a:t>
            </a:r>
            <a:r>
              <a:rPr lang="en-US" dirty="0" err="1"/>
              <a:t>i</a:t>
            </a:r>
            <a:r>
              <a:rPr lang="en-US" dirty="0"/>
              <a:t>, j, k, l, m, n,</a:t>
            </a:r>
          </a:p>
          <a:p>
            <a:r>
              <a:rPr lang="en-US" dirty="0"/>
              <a:t>o, p, q, r, s, t, u</a:t>
            </a:r>
          </a:p>
          <a:p>
            <a:r>
              <a:rPr lang="en-US" dirty="0"/>
              <a:t>v, w, x, y, z</a:t>
            </a:r>
          </a:p>
        </p:txBody>
      </p:sp>
      <p:sp>
        <p:nvSpPr>
          <p:cNvPr id="63502" name="Text Box 74"/>
          <p:cNvSpPr txBox="1">
            <a:spLocks noChangeArrowheads="1"/>
          </p:cNvSpPr>
          <p:nvPr/>
        </p:nvSpPr>
        <p:spPr bwMode="auto">
          <a:xfrm>
            <a:off x="4730750" y="4662488"/>
            <a:ext cx="298450" cy="366712"/>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63503" name="Line 75"/>
          <p:cNvSpPr>
            <a:spLocks noChangeShapeType="1"/>
          </p:cNvSpPr>
          <p:nvPr/>
        </p:nvSpPr>
        <p:spPr bwMode="auto">
          <a:xfrm>
            <a:off x="50292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4" name="Line 76"/>
          <p:cNvSpPr>
            <a:spLocks noChangeShapeType="1"/>
          </p:cNvSpPr>
          <p:nvPr/>
        </p:nvSpPr>
        <p:spPr bwMode="auto">
          <a:xfrm>
            <a:off x="44196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5" name="Text Box 7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grpSp>
        <p:nvGrpSpPr>
          <p:cNvPr id="2" name="Group 4"/>
          <p:cNvGrpSpPr>
            <a:grpSpLocks/>
          </p:cNvGrpSpPr>
          <p:nvPr/>
        </p:nvGrpSpPr>
        <p:grpSpPr bwMode="auto">
          <a:xfrm>
            <a:off x="4775200" y="1752600"/>
            <a:ext cx="762000" cy="762000"/>
            <a:chOff x="2544" y="1584"/>
            <a:chExt cx="480" cy="480"/>
          </a:xfrm>
        </p:grpSpPr>
        <p:sp>
          <p:nvSpPr>
            <p:cNvPr id="80" name="Rectangle 5"/>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81" name="Line 6"/>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82" name="Line 7"/>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83" name="Line 8"/>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84" name="Line 9"/>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85" name="Line 10"/>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86" name="Line 11"/>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87" name="Line 12"/>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88" name="Line 13"/>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89" name="Line 14"/>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5"/>
            <p:cNvGrpSpPr>
              <a:grpSpLocks/>
            </p:cNvGrpSpPr>
            <p:nvPr/>
          </p:nvGrpSpPr>
          <p:grpSpPr bwMode="auto">
            <a:xfrm rot="-5400000">
              <a:off x="2544" y="1632"/>
              <a:ext cx="480" cy="384"/>
              <a:chOff x="3072" y="1296"/>
              <a:chExt cx="480" cy="384"/>
            </a:xfrm>
          </p:grpSpPr>
          <p:sp>
            <p:nvSpPr>
              <p:cNvPr id="101" name="Line 16"/>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02" name="Line 17"/>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03" name="Line 18"/>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04" name="Line 19"/>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05" name="Line 20"/>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06" name="Line 21"/>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07" name="Line 22"/>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08" name="Line 23"/>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09" name="Line 24"/>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91" name="Rectangle 25"/>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2" name="Rectangle 26"/>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3" name="Rectangle 27"/>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4" name="Rectangle 28"/>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5" name="Rectangle 29"/>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6" name="Rectangle 30"/>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7" name="Rectangle 31"/>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8" name="Rectangle 32"/>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9" name="Rectangle 33"/>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0" name="Rectangle 34"/>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4" name="Group 36"/>
          <p:cNvGrpSpPr>
            <a:grpSpLocks/>
          </p:cNvGrpSpPr>
          <p:nvPr/>
        </p:nvGrpSpPr>
        <p:grpSpPr bwMode="auto">
          <a:xfrm rot="5400000">
            <a:off x="1044575" y="1752600"/>
            <a:ext cx="762000" cy="762000"/>
            <a:chOff x="2544" y="1584"/>
            <a:chExt cx="480" cy="480"/>
          </a:xfrm>
        </p:grpSpPr>
        <p:sp>
          <p:nvSpPr>
            <p:cNvPr id="111" name="Rectangle 37"/>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112" name="Line 38"/>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113" name="Line 39"/>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114" name="Line 40"/>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115" name="Line 41"/>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116" name="Line 42"/>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117" name="Line 43"/>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118" name="Line 44"/>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119" name="Line 45"/>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120" name="Line 46"/>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7"/>
            <p:cNvGrpSpPr>
              <a:grpSpLocks/>
            </p:cNvGrpSpPr>
            <p:nvPr/>
          </p:nvGrpSpPr>
          <p:grpSpPr bwMode="auto">
            <a:xfrm rot="-5400000">
              <a:off x="2544" y="1632"/>
              <a:ext cx="480" cy="384"/>
              <a:chOff x="3072" y="1296"/>
              <a:chExt cx="480" cy="384"/>
            </a:xfrm>
          </p:grpSpPr>
          <p:sp>
            <p:nvSpPr>
              <p:cNvPr id="132" name="Line 48"/>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33" name="Line 49"/>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34" name="Line 50"/>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35" name="Line 51"/>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36" name="Line 52"/>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37" name="Line 53"/>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38" name="Line 54"/>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39" name="Line 55"/>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40" name="Line 56"/>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122" name="Rectangle 57"/>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 name="Rectangle 58"/>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4" name="Rectangle 59"/>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5" name="Rectangle 60"/>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6" name="Rectangle 61"/>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7" name="Rectangle 62"/>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 name="Rectangle 63"/>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 name="Rectangle 64"/>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0" name="Rectangle 65"/>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66"/>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1" name="Line 67"/>
          <p:cNvSpPr>
            <a:spLocks noChangeShapeType="1"/>
          </p:cNvSpPr>
          <p:nvPr/>
        </p:nvSpPr>
        <p:spPr bwMode="auto">
          <a:xfrm>
            <a:off x="1882775" y="2171700"/>
            <a:ext cx="685800" cy="0"/>
          </a:xfrm>
          <a:prstGeom prst="line">
            <a:avLst/>
          </a:prstGeom>
          <a:noFill/>
          <a:ln w="38100">
            <a:solidFill>
              <a:schemeClr val="tx1"/>
            </a:solidFill>
            <a:round/>
            <a:headEnd/>
            <a:tailEnd type="triangle" w="med" len="med"/>
          </a:ln>
        </p:spPr>
        <p:txBody>
          <a:bodyPr/>
          <a:lstStyle/>
          <a:p>
            <a:endParaRPr lang="en-US"/>
          </a:p>
        </p:txBody>
      </p:sp>
      <p:sp>
        <p:nvSpPr>
          <p:cNvPr id="142" name="Line 68"/>
          <p:cNvSpPr>
            <a:spLocks noChangeShapeType="1"/>
          </p:cNvSpPr>
          <p:nvPr/>
        </p:nvSpPr>
        <p:spPr bwMode="auto">
          <a:xfrm>
            <a:off x="3940175" y="2171700"/>
            <a:ext cx="685800" cy="0"/>
          </a:xfrm>
          <a:prstGeom prst="line">
            <a:avLst/>
          </a:prstGeom>
          <a:noFill/>
          <a:ln w="38100">
            <a:solidFill>
              <a:schemeClr val="tx1"/>
            </a:solidFill>
            <a:round/>
            <a:headEnd/>
            <a:tailEnd type="triangle" w="med" len="med"/>
          </a:ln>
        </p:spPr>
        <p:txBody>
          <a:bodyPr/>
          <a:lstStyle/>
          <a:p>
            <a:endParaRPr lang="en-US"/>
          </a:p>
        </p:txBody>
      </p:sp>
      <p:sp>
        <p:nvSpPr>
          <p:cNvPr id="143" name="Text Box 69"/>
          <p:cNvSpPr txBox="1">
            <a:spLocks noChangeArrowheads="1"/>
          </p:cNvSpPr>
          <p:nvPr/>
        </p:nvSpPr>
        <p:spPr bwMode="auto">
          <a:xfrm>
            <a:off x="2644775" y="1676400"/>
            <a:ext cx="987425" cy="1006475"/>
          </a:xfrm>
          <a:prstGeom prst="rect">
            <a:avLst/>
          </a:prstGeom>
          <a:noFill/>
          <a:ln w="9525">
            <a:noFill/>
            <a:miter lim="800000"/>
            <a:headEnd/>
            <a:tailEnd/>
          </a:ln>
        </p:spPr>
        <p:txBody>
          <a:bodyPr wrap="none">
            <a:spAutoFit/>
          </a:bodyPr>
          <a:lstStyle/>
          <a:p>
            <a:r>
              <a:rPr lang="en-US" sz="2000"/>
              <a:t>Modern</a:t>
            </a:r>
          </a:p>
          <a:p>
            <a:r>
              <a:rPr lang="en-US" sz="2000"/>
              <a:t>Spanish</a:t>
            </a:r>
          </a:p>
          <a:p>
            <a:r>
              <a:rPr lang="en-US" sz="2000"/>
              <a:t>sounds</a:t>
            </a:r>
          </a:p>
        </p:txBody>
      </p:sp>
      <p:sp>
        <p:nvSpPr>
          <p:cNvPr id="144" name="Rectangle 70"/>
          <p:cNvSpPr>
            <a:spLocks noChangeArrowheads="1"/>
          </p:cNvSpPr>
          <p:nvPr/>
        </p:nvSpPr>
        <p:spPr bwMode="auto">
          <a:xfrm>
            <a:off x="762000" y="1524000"/>
            <a:ext cx="4953000" cy="2133600"/>
          </a:xfrm>
          <a:prstGeom prst="rect">
            <a:avLst/>
          </a:prstGeom>
          <a:noFill/>
          <a:ln w="38100">
            <a:solidFill>
              <a:schemeClr val="tx1"/>
            </a:solidFill>
            <a:miter lim="800000"/>
            <a:headEnd/>
            <a:tailEnd/>
          </a:ln>
        </p:spPr>
        <p:txBody>
          <a:bodyPr wrap="none" anchor="ctr"/>
          <a:lstStyle/>
          <a:p>
            <a:endParaRPr lang="en-US"/>
          </a:p>
        </p:txBody>
      </p:sp>
      <p:sp>
        <p:nvSpPr>
          <p:cNvPr id="145" name="Text Box 71"/>
          <p:cNvSpPr txBox="1">
            <a:spLocks noChangeArrowheads="1"/>
          </p:cNvSpPr>
          <p:nvPr/>
        </p:nvSpPr>
        <p:spPr bwMode="auto">
          <a:xfrm>
            <a:off x="4079655" y="2574925"/>
            <a:ext cx="1559145" cy="1015663"/>
          </a:xfrm>
          <a:prstGeom prst="rect">
            <a:avLst/>
          </a:prstGeom>
          <a:noFill/>
          <a:ln w="9525">
            <a:noFill/>
            <a:miter lim="800000"/>
            <a:headEnd/>
            <a:tailEnd/>
          </a:ln>
        </p:spPr>
        <p:txBody>
          <a:bodyPr wrap="none">
            <a:spAutoFit/>
          </a:bodyPr>
          <a:lstStyle/>
          <a:p>
            <a:r>
              <a:rPr lang="en-US" sz="2000" dirty="0" smtClean="0"/>
              <a:t>Phoneme-to-</a:t>
            </a:r>
            <a:endParaRPr lang="en-US" sz="2000" dirty="0"/>
          </a:p>
          <a:p>
            <a:r>
              <a:rPr lang="en-US" sz="2000" dirty="0"/>
              <a:t>letter model</a:t>
            </a:r>
          </a:p>
          <a:p>
            <a:r>
              <a:rPr lang="en-US" sz="2000" dirty="0"/>
              <a:t>P(y | L) = </a:t>
            </a:r>
            <a:r>
              <a:rPr lang="en-US" sz="2000" dirty="0" smtClean="0"/>
              <a:t>?</a:t>
            </a:r>
            <a:endParaRPr lang="en-US" sz="2000" dirty="0"/>
          </a:p>
        </p:txBody>
      </p:sp>
      <p:sp>
        <p:nvSpPr>
          <p:cNvPr id="146" name="Text Box 72"/>
          <p:cNvSpPr txBox="1">
            <a:spLocks noChangeArrowheads="1"/>
          </p:cNvSpPr>
          <p:nvPr/>
        </p:nvSpPr>
        <p:spPr bwMode="auto">
          <a:xfrm>
            <a:off x="858838" y="2574925"/>
            <a:ext cx="1899879" cy="1015663"/>
          </a:xfrm>
          <a:prstGeom prst="rect">
            <a:avLst/>
          </a:prstGeom>
          <a:noFill/>
          <a:ln w="9525">
            <a:noFill/>
            <a:miter lim="800000"/>
            <a:headEnd/>
            <a:tailEnd/>
          </a:ln>
        </p:spPr>
        <p:txBody>
          <a:bodyPr wrap="none">
            <a:spAutoFit/>
          </a:bodyPr>
          <a:lstStyle/>
          <a:p>
            <a:r>
              <a:rPr lang="en-US" sz="2000" dirty="0" smtClean="0"/>
              <a:t>Phoneme </a:t>
            </a:r>
            <a:endParaRPr lang="en-US" sz="2000" dirty="0"/>
          </a:p>
          <a:p>
            <a:r>
              <a:rPr lang="en-US" sz="2000" dirty="0" smtClean="0"/>
              <a:t>trigram </a:t>
            </a:r>
            <a:r>
              <a:rPr lang="en-US" sz="2000" dirty="0"/>
              <a:t>model</a:t>
            </a:r>
          </a:p>
          <a:p>
            <a:r>
              <a:rPr lang="en-US" sz="2000" dirty="0"/>
              <a:t>P(L | </a:t>
            </a:r>
            <a:r>
              <a:rPr lang="en-US" sz="2000" dirty="0" err="1" smtClean="0"/>
              <a:t>tS</a:t>
            </a:r>
            <a:r>
              <a:rPr lang="en-US" sz="2000" dirty="0" smtClean="0"/>
              <a:t> a) </a:t>
            </a:r>
            <a:r>
              <a:rPr lang="en-US" sz="2000" dirty="0"/>
              <a:t>= </a:t>
            </a:r>
            <a:r>
              <a:rPr lang="en-US" sz="2000" dirty="0" smtClean="0"/>
              <a:t>0.03</a:t>
            </a:r>
            <a:endParaRPr lang="en-US" sz="2000" dirty="0"/>
          </a:p>
        </p:txBody>
      </p:sp>
      <p:sp>
        <p:nvSpPr>
          <p:cNvPr id="147" name="Text Box 73"/>
          <p:cNvSpPr txBox="1">
            <a:spLocks noChangeArrowheads="1"/>
          </p:cNvSpPr>
          <p:nvPr/>
        </p:nvSpPr>
        <p:spPr bwMode="auto">
          <a:xfrm>
            <a:off x="5029200" y="1981200"/>
            <a:ext cx="298450" cy="366713"/>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148" name="TextBox 147"/>
          <p:cNvSpPr txBox="1"/>
          <p:nvPr/>
        </p:nvSpPr>
        <p:spPr>
          <a:xfrm>
            <a:off x="533400" y="5867400"/>
            <a:ext cx="7916013" cy="523220"/>
          </a:xfrm>
          <a:prstGeom prst="rect">
            <a:avLst/>
          </a:prstGeom>
          <a:noFill/>
        </p:spPr>
        <p:txBody>
          <a:bodyPr wrap="none" rtlCol="0">
            <a:spAutoFit/>
          </a:bodyPr>
          <a:lstStyle/>
          <a:p>
            <a:r>
              <a:rPr lang="en-US" sz="2800" dirty="0" smtClean="0"/>
              <a:t>EM approach = 93% accurate phonetic decipherment</a:t>
            </a:r>
            <a:endParaRPr lang="en-US" sz="28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34950" y="442913"/>
            <a:ext cx="8763000" cy="1143000"/>
          </a:xfrm>
        </p:spPr>
        <p:txBody>
          <a:bodyPr>
            <a:noAutofit/>
          </a:bodyPr>
          <a:lstStyle/>
          <a:p>
            <a:pPr eaLnBrk="1" hangingPunct="1"/>
            <a:r>
              <a:rPr lang="en-US" sz="4000" dirty="0" smtClean="0"/>
              <a:t>What if Spoken Language </a:t>
            </a:r>
            <a:br>
              <a:rPr lang="en-US" sz="4000" dirty="0" smtClean="0"/>
            </a:br>
            <a:r>
              <a:rPr lang="en-US" sz="4000" dirty="0" smtClean="0"/>
              <a:t>Behind Script is Unknown?</a:t>
            </a:r>
          </a:p>
        </p:txBody>
      </p:sp>
      <p:sp>
        <p:nvSpPr>
          <p:cNvPr id="70659" name="Rectangle 3"/>
          <p:cNvSpPr>
            <a:spLocks noGrp="1" noChangeArrowheads="1"/>
          </p:cNvSpPr>
          <p:nvPr>
            <p:ph type="body" idx="1"/>
          </p:nvPr>
        </p:nvSpPr>
        <p:spPr>
          <a:xfrm>
            <a:off x="304800" y="1828800"/>
            <a:ext cx="8382000" cy="4876800"/>
          </a:xfrm>
        </p:spPr>
        <p:txBody>
          <a:bodyPr>
            <a:normAutofit fontScale="77500" lnSpcReduction="20000"/>
          </a:bodyPr>
          <a:lstStyle/>
          <a:p>
            <a:pPr eaLnBrk="1" hangingPunct="1"/>
            <a:r>
              <a:rPr lang="en-US" sz="3300" dirty="0" smtClean="0"/>
              <a:t>Build a universal model P(p) of human phoneme sequence production</a:t>
            </a:r>
          </a:p>
          <a:p>
            <a:pPr lvl="1"/>
            <a:r>
              <a:rPr lang="en-US" dirty="0" smtClean="0"/>
              <a:t>human might generally say:  K  AH  N  AH  R  IY</a:t>
            </a:r>
          </a:p>
          <a:p>
            <a:pPr lvl="1"/>
            <a:r>
              <a:rPr lang="en-US" dirty="0" smtClean="0"/>
              <a:t>human won’t generally say:  R    T   R    K    L  K</a:t>
            </a:r>
            <a:endParaRPr lang="en-US" sz="3300" dirty="0" smtClean="0"/>
          </a:p>
          <a:p>
            <a:pPr eaLnBrk="1" hangingPunct="1"/>
            <a:r>
              <a:rPr lang="en-US" sz="3300" dirty="0" smtClean="0"/>
              <a:t>Find a P(c | p) table </a:t>
            </a:r>
          </a:p>
          <a:p>
            <a:pPr lvl="1"/>
            <a:r>
              <a:rPr lang="en-US" sz="2900" dirty="0" smtClean="0"/>
              <a:t>such that there is a decoding with a good universal P(p) score</a:t>
            </a:r>
          </a:p>
          <a:p>
            <a:pPr lvl="1"/>
            <a:endParaRPr lang="en-US" sz="2900" dirty="0" smtClean="0"/>
          </a:p>
          <a:p>
            <a:pPr>
              <a:lnSpc>
                <a:spcPct val="90000"/>
              </a:lnSpc>
            </a:pPr>
            <a:r>
              <a:rPr lang="en-US" sz="3300" dirty="0" smtClean="0"/>
              <a:t>Phoneme &amp; syllable inventory</a:t>
            </a:r>
          </a:p>
          <a:p>
            <a:pPr lvl="1">
              <a:lnSpc>
                <a:spcPct val="90000"/>
              </a:lnSpc>
            </a:pPr>
            <a:r>
              <a:rPr lang="en-US" dirty="0" smtClean="0"/>
              <a:t>if z, then s</a:t>
            </a:r>
          </a:p>
          <a:p>
            <a:pPr lvl="1">
              <a:lnSpc>
                <a:spcPct val="90000"/>
              </a:lnSpc>
            </a:pPr>
            <a:r>
              <a:rPr lang="en-US" dirty="0"/>
              <a:t>a</a:t>
            </a:r>
            <a:r>
              <a:rPr lang="en-US" dirty="0" smtClean="0"/>
              <a:t>ll have CV syllables; if VCC, then also VC</a:t>
            </a:r>
          </a:p>
          <a:p>
            <a:pPr>
              <a:lnSpc>
                <a:spcPct val="90000"/>
              </a:lnSpc>
            </a:pPr>
            <a:r>
              <a:rPr lang="en-US" sz="3300" dirty="0" smtClean="0"/>
              <a:t>Syllable sonority structure</a:t>
            </a:r>
          </a:p>
          <a:p>
            <a:pPr lvl="1">
              <a:lnSpc>
                <a:spcPct val="90000"/>
              </a:lnSpc>
            </a:pPr>
            <a:r>
              <a:rPr lang="en-US" dirty="0" smtClean="0"/>
              <a:t>dram, </a:t>
            </a:r>
            <a:r>
              <a:rPr lang="en-US" dirty="0" err="1" smtClean="0"/>
              <a:t>lomp</a:t>
            </a:r>
            <a:r>
              <a:rPr lang="en-US" dirty="0" smtClean="0"/>
              <a:t>, ? </a:t>
            </a:r>
            <a:r>
              <a:rPr lang="en-US" dirty="0" err="1" smtClean="0"/>
              <a:t>rdam</a:t>
            </a:r>
            <a:r>
              <a:rPr lang="en-US" dirty="0" smtClean="0"/>
              <a:t>, ? </a:t>
            </a:r>
            <a:r>
              <a:rPr lang="en-US" dirty="0" err="1" smtClean="0"/>
              <a:t>lopm</a:t>
            </a:r>
            <a:r>
              <a:rPr lang="en-US" dirty="0" smtClean="0"/>
              <a:t> </a:t>
            </a:r>
          </a:p>
          <a:p>
            <a:pPr>
              <a:lnSpc>
                <a:spcPct val="90000"/>
              </a:lnSpc>
            </a:pPr>
            <a:r>
              <a:rPr lang="en-US" sz="3300" dirty="0" smtClean="0"/>
              <a:t>Physiological preference constraints</a:t>
            </a:r>
          </a:p>
          <a:p>
            <a:pPr lvl="1">
              <a:lnSpc>
                <a:spcPct val="90000"/>
              </a:lnSpc>
            </a:pPr>
            <a:r>
              <a:rPr lang="en-US" dirty="0" err="1" smtClean="0"/>
              <a:t>tomp</a:t>
            </a:r>
            <a:r>
              <a:rPr lang="en-US" dirty="0" smtClean="0"/>
              <a:t>, </a:t>
            </a:r>
            <a:r>
              <a:rPr lang="en-US" dirty="0" err="1" smtClean="0"/>
              <a:t>tont</a:t>
            </a:r>
            <a:r>
              <a:rPr lang="en-US" dirty="0" smtClean="0"/>
              <a:t>, ? </a:t>
            </a:r>
            <a:r>
              <a:rPr lang="en-US" dirty="0" err="1" smtClean="0"/>
              <a:t>tomk</a:t>
            </a:r>
            <a:r>
              <a:rPr lang="en-US" dirty="0" smtClean="0"/>
              <a:t>, ? </a:t>
            </a:r>
            <a:r>
              <a:rPr lang="en-US" dirty="0" err="1" smtClean="0"/>
              <a:t>tonp</a:t>
            </a:r>
            <a:endParaRPr lang="en-US" dirty="0" smtClean="0"/>
          </a:p>
        </p:txBody>
      </p:sp>
      <p:sp>
        <p:nvSpPr>
          <p:cNvPr id="4"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sp>
        <p:nvSpPr>
          <p:cNvPr id="46" name="TextBox 45"/>
          <p:cNvSpPr txBox="1"/>
          <p:nvPr/>
        </p:nvSpPr>
        <p:spPr>
          <a:xfrm>
            <a:off x="1257500" y="914400"/>
            <a:ext cx="6944273" cy="523220"/>
          </a:xfrm>
          <a:prstGeom prst="rect">
            <a:avLst/>
          </a:prstGeom>
          <a:noFill/>
        </p:spPr>
        <p:txBody>
          <a:bodyPr wrap="none" rtlCol="0">
            <a:spAutoFit/>
          </a:bodyPr>
          <a:lstStyle/>
          <a:p>
            <a:r>
              <a:rPr lang="en-US" sz="2800" dirty="0" smtClean="0"/>
              <a:t>12 English sentences in Centauri and </a:t>
            </a:r>
            <a:r>
              <a:rPr lang="en-US" sz="2800" dirty="0" err="1" smtClean="0"/>
              <a:t>Arcturan</a:t>
            </a:r>
            <a:r>
              <a:rPr lang="en-US" sz="2800" dirty="0" smtClean="0"/>
              <a:t>.</a:t>
            </a:r>
            <a:endParaRPr lang="en-US" sz="2800" dirty="0"/>
          </a:p>
        </p:txBody>
      </p:sp>
      <p:grpSp>
        <p:nvGrpSpPr>
          <p:cNvPr id="44" name="Group 3"/>
          <p:cNvGrpSpPr>
            <a:grpSpLocks/>
          </p:cNvGrpSpPr>
          <p:nvPr/>
        </p:nvGrpSpPr>
        <p:grpSpPr bwMode="auto">
          <a:xfrm>
            <a:off x="381000" y="1524000"/>
            <a:ext cx="8337550" cy="4873625"/>
            <a:chOff x="-3" y="-3"/>
            <a:chExt cx="3487" cy="3344"/>
          </a:xfrm>
        </p:grpSpPr>
        <p:grpSp>
          <p:nvGrpSpPr>
            <p:cNvPr id="45" name="Group 4"/>
            <p:cNvGrpSpPr>
              <a:grpSpLocks/>
            </p:cNvGrpSpPr>
            <p:nvPr/>
          </p:nvGrpSpPr>
          <p:grpSpPr bwMode="auto">
            <a:xfrm>
              <a:off x="0" y="0"/>
              <a:ext cx="3481" cy="3338"/>
              <a:chOff x="0" y="0"/>
              <a:chExt cx="3481" cy="3338"/>
            </a:xfrm>
          </p:grpSpPr>
          <p:grpSp>
            <p:nvGrpSpPr>
              <p:cNvPr id="48" name="Group 5"/>
              <p:cNvGrpSpPr>
                <a:grpSpLocks/>
              </p:cNvGrpSpPr>
              <p:nvPr/>
            </p:nvGrpSpPr>
            <p:grpSpPr bwMode="auto">
              <a:xfrm>
                <a:off x="0" y="0"/>
                <a:ext cx="1599" cy="633"/>
                <a:chOff x="0" y="0"/>
                <a:chExt cx="1599" cy="633"/>
              </a:xfrm>
            </p:grpSpPr>
            <p:sp>
              <p:nvSpPr>
                <p:cNvPr id="8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8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49" name="Group 8"/>
              <p:cNvGrpSpPr>
                <a:grpSpLocks/>
              </p:cNvGrpSpPr>
              <p:nvPr/>
            </p:nvGrpSpPr>
            <p:grpSpPr bwMode="auto">
              <a:xfrm>
                <a:off x="1599" y="0"/>
                <a:ext cx="1882" cy="633"/>
                <a:chOff x="1599" y="0"/>
                <a:chExt cx="1882" cy="633"/>
              </a:xfrm>
            </p:grpSpPr>
            <p:sp>
              <p:nvSpPr>
                <p:cNvPr id="8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8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0" name="Group 11"/>
              <p:cNvGrpSpPr>
                <a:grpSpLocks/>
              </p:cNvGrpSpPr>
              <p:nvPr/>
            </p:nvGrpSpPr>
            <p:grpSpPr bwMode="auto">
              <a:xfrm>
                <a:off x="0" y="633"/>
                <a:ext cx="1599" cy="633"/>
                <a:chOff x="0" y="633"/>
                <a:chExt cx="1599" cy="633"/>
              </a:xfrm>
            </p:grpSpPr>
            <p:sp>
              <p:nvSpPr>
                <p:cNvPr id="7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7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1" name="Group 14"/>
              <p:cNvGrpSpPr>
                <a:grpSpLocks/>
              </p:cNvGrpSpPr>
              <p:nvPr/>
            </p:nvGrpSpPr>
            <p:grpSpPr bwMode="auto">
              <a:xfrm>
                <a:off x="1599" y="633"/>
                <a:ext cx="1882" cy="633"/>
                <a:chOff x="1599" y="633"/>
                <a:chExt cx="1882" cy="633"/>
              </a:xfrm>
            </p:grpSpPr>
            <p:sp>
              <p:nvSpPr>
                <p:cNvPr id="7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7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2" name="Group 17"/>
              <p:cNvGrpSpPr>
                <a:grpSpLocks/>
              </p:cNvGrpSpPr>
              <p:nvPr/>
            </p:nvGrpSpPr>
            <p:grpSpPr bwMode="auto">
              <a:xfrm>
                <a:off x="0" y="1266"/>
                <a:ext cx="1599" cy="518"/>
                <a:chOff x="0" y="1266"/>
                <a:chExt cx="1599" cy="518"/>
              </a:xfrm>
            </p:grpSpPr>
            <p:sp>
              <p:nvSpPr>
                <p:cNvPr id="7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7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3" name="Group 20"/>
              <p:cNvGrpSpPr>
                <a:grpSpLocks/>
              </p:cNvGrpSpPr>
              <p:nvPr/>
            </p:nvGrpSpPr>
            <p:grpSpPr bwMode="auto">
              <a:xfrm>
                <a:off x="1599" y="1266"/>
                <a:ext cx="1882" cy="518"/>
                <a:chOff x="1599" y="1266"/>
                <a:chExt cx="1882" cy="518"/>
              </a:xfrm>
            </p:grpSpPr>
            <p:sp>
              <p:nvSpPr>
                <p:cNvPr id="7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7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4" name="Group 23"/>
              <p:cNvGrpSpPr>
                <a:grpSpLocks/>
              </p:cNvGrpSpPr>
              <p:nvPr/>
            </p:nvGrpSpPr>
            <p:grpSpPr bwMode="auto">
              <a:xfrm>
                <a:off x="0" y="1784"/>
                <a:ext cx="1599" cy="518"/>
                <a:chOff x="0" y="1784"/>
                <a:chExt cx="1599" cy="518"/>
              </a:xfrm>
            </p:grpSpPr>
            <p:sp>
              <p:nvSpPr>
                <p:cNvPr id="7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7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5" name="Group 26"/>
              <p:cNvGrpSpPr>
                <a:grpSpLocks/>
              </p:cNvGrpSpPr>
              <p:nvPr/>
            </p:nvGrpSpPr>
            <p:grpSpPr bwMode="auto">
              <a:xfrm>
                <a:off x="1599" y="1784"/>
                <a:ext cx="1882" cy="518"/>
                <a:chOff x="1599" y="1784"/>
                <a:chExt cx="1882" cy="518"/>
              </a:xfrm>
            </p:grpSpPr>
            <p:sp>
              <p:nvSpPr>
                <p:cNvPr id="6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6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6" name="Group 29"/>
              <p:cNvGrpSpPr>
                <a:grpSpLocks/>
              </p:cNvGrpSpPr>
              <p:nvPr/>
            </p:nvGrpSpPr>
            <p:grpSpPr bwMode="auto">
              <a:xfrm>
                <a:off x="0" y="2302"/>
                <a:ext cx="1599" cy="518"/>
                <a:chOff x="0" y="2302"/>
                <a:chExt cx="1599" cy="518"/>
              </a:xfrm>
            </p:grpSpPr>
            <p:sp>
              <p:nvSpPr>
                <p:cNvPr id="6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6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7" name="Group 32"/>
              <p:cNvGrpSpPr>
                <a:grpSpLocks/>
              </p:cNvGrpSpPr>
              <p:nvPr/>
            </p:nvGrpSpPr>
            <p:grpSpPr bwMode="auto">
              <a:xfrm>
                <a:off x="1599" y="2302"/>
                <a:ext cx="1882" cy="518"/>
                <a:chOff x="1599" y="2302"/>
                <a:chExt cx="1882" cy="518"/>
              </a:xfrm>
            </p:grpSpPr>
            <p:sp>
              <p:nvSpPr>
                <p:cNvPr id="6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6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8" name="Group 35"/>
              <p:cNvGrpSpPr>
                <a:grpSpLocks/>
              </p:cNvGrpSpPr>
              <p:nvPr/>
            </p:nvGrpSpPr>
            <p:grpSpPr bwMode="auto">
              <a:xfrm>
                <a:off x="0" y="2820"/>
                <a:ext cx="1599" cy="518"/>
                <a:chOff x="0" y="2820"/>
                <a:chExt cx="1599" cy="518"/>
              </a:xfrm>
            </p:grpSpPr>
            <p:sp>
              <p:nvSpPr>
                <p:cNvPr id="6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6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9" name="Group 38"/>
              <p:cNvGrpSpPr>
                <a:grpSpLocks/>
              </p:cNvGrpSpPr>
              <p:nvPr/>
            </p:nvGrpSpPr>
            <p:grpSpPr bwMode="auto">
              <a:xfrm>
                <a:off x="1599" y="2820"/>
                <a:ext cx="1882" cy="518"/>
                <a:chOff x="1599" y="2820"/>
                <a:chExt cx="1882" cy="518"/>
              </a:xfrm>
            </p:grpSpPr>
            <p:sp>
              <p:nvSpPr>
                <p:cNvPr id="6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6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4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28"/>
          <p:cNvSpPr txBox="1">
            <a:spLocks noChangeArrowheads="1"/>
          </p:cNvSpPr>
          <p:nvPr/>
        </p:nvSpPr>
        <p:spPr bwMode="auto">
          <a:xfrm>
            <a:off x="2968625" y="1708150"/>
            <a:ext cx="963613" cy="825500"/>
          </a:xfrm>
          <a:prstGeom prst="rect">
            <a:avLst/>
          </a:prstGeom>
          <a:noFill/>
          <a:ln w="9525">
            <a:noFill/>
            <a:miter lim="800000"/>
            <a:headEnd/>
            <a:tailEnd/>
          </a:ln>
        </p:spPr>
        <p:txBody>
          <a:bodyPr wrap="none">
            <a:spAutoFit/>
          </a:bodyPr>
          <a:lstStyle/>
          <a:p>
            <a:r>
              <a:rPr lang="en-US" sz="1600" b="1"/>
              <a:t>syllable</a:t>
            </a:r>
          </a:p>
          <a:p>
            <a:r>
              <a:rPr lang="en-US" sz="1600" b="1"/>
              <a:t>type</a:t>
            </a:r>
          </a:p>
          <a:p>
            <a:r>
              <a:rPr lang="en-US" sz="1600" b="1"/>
              <a:t>sequence</a:t>
            </a:r>
          </a:p>
        </p:txBody>
      </p:sp>
      <p:sp>
        <p:nvSpPr>
          <p:cNvPr id="74755" name="Text Box 69"/>
          <p:cNvSpPr txBox="1">
            <a:spLocks noChangeArrowheads="1"/>
          </p:cNvSpPr>
          <p:nvPr/>
        </p:nvSpPr>
        <p:spPr bwMode="auto">
          <a:xfrm>
            <a:off x="4572000" y="1724025"/>
            <a:ext cx="1122363" cy="825500"/>
          </a:xfrm>
          <a:prstGeom prst="rect">
            <a:avLst/>
          </a:prstGeom>
          <a:noFill/>
          <a:ln w="9525">
            <a:noFill/>
            <a:miter lim="800000"/>
            <a:headEnd/>
            <a:tailEnd/>
          </a:ln>
        </p:spPr>
        <p:txBody>
          <a:bodyPr wrap="none">
            <a:spAutoFit/>
          </a:bodyPr>
          <a:lstStyle/>
          <a:p>
            <a:r>
              <a:rPr lang="en-US" sz="1600" b="1"/>
              <a:t>consonant/</a:t>
            </a:r>
          </a:p>
          <a:p>
            <a:r>
              <a:rPr lang="en-US" sz="1600" b="1"/>
              <a:t>vowel</a:t>
            </a:r>
          </a:p>
          <a:p>
            <a:r>
              <a:rPr lang="en-US" sz="1600" b="1"/>
              <a:t>sequences</a:t>
            </a:r>
          </a:p>
        </p:txBody>
      </p:sp>
      <p:sp>
        <p:nvSpPr>
          <p:cNvPr id="74756" name="Text Box 119"/>
          <p:cNvSpPr txBox="1">
            <a:spLocks noChangeArrowheads="1"/>
          </p:cNvSpPr>
          <p:nvPr/>
        </p:nvSpPr>
        <p:spPr bwMode="auto">
          <a:xfrm>
            <a:off x="1066800" y="1708150"/>
            <a:ext cx="920750" cy="825500"/>
          </a:xfrm>
          <a:prstGeom prst="rect">
            <a:avLst/>
          </a:prstGeom>
          <a:noFill/>
          <a:ln w="9525">
            <a:noFill/>
            <a:miter lim="800000"/>
            <a:headEnd/>
            <a:tailEnd/>
          </a:ln>
        </p:spPr>
        <p:txBody>
          <a:bodyPr wrap="none">
            <a:spAutoFit/>
          </a:bodyPr>
          <a:lstStyle/>
          <a:p>
            <a:r>
              <a:rPr lang="en-US" sz="1600" b="1"/>
              <a:t># of</a:t>
            </a:r>
          </a:p>
          <a:p>
            <a:r>
              <a:rPr lang="en-US" sz="1600" b="1"/>
              <a:t>syllables</a:t>
            </a:r>
          </a:p>
          <a:p>
            <a:r>
              <a:rPr lang="en-US" sz="1600" b="1"/>
              <a:t>in word</a:t>
            </a:r>
          </a:p>
        </p:txBody>
      </p:sp>
      <p:sp>
        <p:nvSpPr>
          <p:cNvPr id="74757" name="Rectangle 2"/>
          <p:cNvSpPr>
            <a:spLocks noGrp="1" noChangeArrowheads="1"/>
          </p:cNvSpPr>
          <p:nvPr>
            <p:ph type="title"/>
          </p:nvPr>
        </p:nvSpPr>
        <p:spPr>
          <a:xfrm>
            <a:off x="685800" y="152400"/>
            <a:ext cx="7772400" cy="1143000"/>
          </a:xfrm>
        </p:spPr>
        <p:txBody>
          <a:bodyPr/>
          <a:lstStyle/>
          <a:p>
            <a:pPr eaLnBrk="1" hangingPunct="1"/>
            <a:r>
              <a:rPr lang="en-US" sz="4000" dirty="0" smtClean="0"/>
              <a:t>Unknown Source Language</a:t>
            </a:r>
          </a:p>
        </p:txBody>
      </p:sp>
      <p:sp>
        <p:nvSpPr>
          <p:cNvPr id="74758" name="Text Box 3"/>
          <p:cNvSpPr txBox="1">
            <a:spLocks noChangeArrowheads="1"/>
          </p:cNvSpPr>
          <p:nvPr/>
        </p:nvSpPr>
        <p:spPr bwMode="auto">
          <a:xfrm>
            <a:off x="7086600" y="1751013"/>
            <a:ext cx="1958975" cy="915987"/>
          </a:xfrm>
          <a:prstGeom prst="rect">
            <a:avLst/>
          </a:prstGeom>
          <a:noFill/>
          <a:ln w="9525">
            <a:noFill/>
            <a:miter lim="800000"/>
            <a:headEnd/>
            <a:tailEnd/>
          </a:ln>
        </p:spPr>
        <p:txBody>
          <a:bodyPr wrap="none">
            <a:spAutoFit/>
          </a:bodyPr>
          <a:lstStyle/>
          <a:p>
            <a:r>
              <a:rPr lang="en-US" sz="1800" b="1">
                <a:latin typeface="Courier New" pitchFamily="49" charset="0"/>
              </a:rPr>
              <a:t>primera parte</a:t>
            </a:r>
          </a:p>
          <a:p>
            <a:r>
              <a:rPr lang="en-US" sz="1800" b="1">
                <a:latin typeface="Courier New" pitchFamily="49" charset="0"/>
              </a:rPr>
              <a:t>del ingenioso</a:t>
            </a:r>
          </a:p>
          <a:p>
            <a:r>
              <a:rPr lang="en-US" sz="1800" b="1">
                <a:latin typeface="Courier New" pitchFamily="49" charset="0"/>
              </a:rPr>
              <a:t>hidalgo don …</a:t>
            </a:r>
            <a:endParaRPr lang="en-US" sz="1800"/>
          </a:p>
        </p:txBody>
      </p:sp>
      <p:sp>
        <p:nvSpPr>
          <p:cNvPr id="74792" name="Rectangle 5"/>
          <p:cNvSpPr>
            <a:spLocks noChangeArrowheads="1"/>
          </p:cNvSpPr>
          <p:nvPr/>
        </p:nvSpPr>
        <p:spPr bwMode="auto">
          <a:xfrm>
            <a:off x="5867400" y="1752600"/>
            <a:ext cx="762000" cy="762000"/>
          </a:xfrm>
          <a:prstGeom prst="rect">
            <a:avLst/>
          </a:prstGeom>
          <a:noFill/>
          <a:ln w="9525">
            <a:solidFill>
              <a:schemeClr val="tx1"/>
            </a:solidFill>
            <a:miter lim="800000"/>
            <a:headEnd/>
            <a:tailEnd/>
          </a:ln>
        </p:spPr>
        <p:txBody>
          <a:bodyPr wrap="none" anchor="ctr"/>
          <a:lstStyle/>
          <a:p>
            <a:endParaRPr lang="en-US"/>
          </a:p>
        </p:txBody>
      </p:sp>
      <p:sp>
        <p:nvSpPr>
          <p:cNvPr id="74793" name="Line 6"/>
          <p:cNvSpPr>
            <a:spLocks noChangeShapeType="1"/>
          </p:cNvSpPr>
          <p:nvPr/>
        </p:nvSpPr>
        <p:spPr bwMode="auto">
          <a:xfrm>
            <a:off x="5867400" y="2133600"/>
            <a:ext cx="762000" cy="0"/>
          </a:xfrm>
          <a:prstGeom prst="line">
            <a:avLst/>
          </a:prstGeom>
          <a:noFill/>
          <a:ln w="9525">
            <a:solidFill>
              <a:schemeClr val="tx1"/>
            </a:solidFill>
            <a:round/>
            <a:headEnd/>
            <a:tailEnd/>
          </a:ln>
        </p:spPr>
        <p:txBody>
          <a:bodyPr/>
          <a:lstStyle/>
          <a:p>
            <a:endParaRPr lang="en-US"/>
          </a:p>
        </p:txBody>
      </p:sp>
      <p:sp>
        <p:nvSpPr>
          <p:cNvPr id="74794" name="Line 7"/>
          <p:cNvSpPr>
            <a:spLocks noChangeShapeType="1"/>
          </p:cNvSpPr>
          <p:nvPr/>
        </p:nvSpPr>
        <p:spPr bwMode="auto">
          <a:xfrm>
            <a:off x="5867400" y="2286000"/>
            <a:ext cx="762000" cy="0"/>
          </a:xfrm>
          <a:prstGeom prst="line">
            <a:avLst/>
          </a:prstGeom>
          <a:noFill/>
          <a:ln w="9525">
            <a:solidFill>
              <a:schemeClr val="tx1"/>
            </a:solidFill>
            <a:round/>
            <a:headEnd/>
            <a:tailEnd/>
          </a:ln>
        </p:spPr>
        <p:txBody>
          <a:bodyPr/>
          <a:lstStyle/>
          <a:p>
            <a:endParaRPr lang="en-US"/>
          </a:p>
        </p:txBody>
      </p:sp>
      <p:sp>
        <p:nvSpPr>
          <p:cNvPr id="74795" name="Line 8"/>
          <p:cNvSpPr>
            <a:spLocks noChangeShapeType="1"/>
          </p:cNvSpPr>
          <p:nvPr/>
        </p:nvSpPr>
        <p:spPr bwMode="auto">
          <a:xfrm>
            <a:off x="5867400" y="2362200"/>
            <a:ext cx="762000" cy="0"/>
          </a:xfrm>
          <a:prstGeom prst="line">
            <a:avLst/>
          </a:prstGeom>
          <a:noFill/>
          <a:ln w="9525">
            <a:solidFill>
              <a:schemeClr val="tx1"/>
            </a:solidFill>
            <a:round/>
            <a:headEnd/>
            <a:tailEnd/>
          </a:ln>
        </p:spPr>
        <p:txBody>
          <a:bodyPr/>
          <a:lstStyle/>
          <a:p>
            <a:endParaRPr lang="en-US"/>
          </a:p>
        </p:txBody>
      </p:sp>
      <p:sp>
        <p:nvSpPr>
          <p:cNvPr id="74796" name="Line 9"/>
          <p:cNvSpPr>
            <a:spLocks noChangeShapeType="1"/>
          </p:cNvSpPr>
          <p:nvPr/>
        </p:nvSpPr>
        <p:spPr bwMode="auto">
          <a:xfrm>
            <a:off x="5867400" y="2209800"/>
            <a:ext cx="762000" cy="0"/>
          </a:xfrm>
          <a:prstGeom prst="line">
            <a:avLst/>
          </a:prstGeom>
          <a:noFill/>
          <a:ln w="9525">
            <a:solidFill>
              <a:schemeClr val="tx1"/>
            </a:solidFill>
            <a:round/>
            <a:headEnd/>
            <a:tailEnd/>
          </a:ln>
        </p:spPr>
        <p:txBody>
          <a:bodyPr/>
          <a:lstStyle/>
          <a:p>
            <a:endParaRPr lang="en-US"/>
          </a:p>
        </p:txBody>
      </p:sp>
      <p:sp>
        <p:nvSpPr>
          <p:cNvPr id="74797" name="Line 10"/>
          <p:cNvSpPr>
            <a:spLocks noChangeShapeType="1"/>
          </p:cNvSpPr>
          <p:nvPr/>
        </p:nvSpPr>
        <p:spPr bwMode="auto">
          <a:xfrm>
            <a:off x="5867400" y="1981200"/>
            <a:ext cx="762000" cy="0"/>
          </a:xfrm>
          <a:prstGeom prst="line">
            <a:avLst/>
          </a:prstGeom>
          <a:noFill/>
          <a:ln w="9525">
            <a:solidFill>
              <a:schemeClr val="tx1"/>
            </a:solidFill>
            <a:round/>
            <a:headEnd/>
            <a:tailEnd/>
          </a:ln>
        </p:spPr>
        <p:txBody>
          <a:bodyPr/>
          <a:lstStyle/>
          <a:p>
            <a:endParaRPr lang="en-US"/>
          </a:p>
        </p:txBody>
      </p:sp>
      <p:sp>
        <p:nvSpPr>
          <p:cNvPr id="74798" name="Line 11"/>
          <p:cNvSpPr>
            <a:spLocks noChangeShapeType="1"/>
          </p:cNvSpPr>
          <p:nvPr/>
        </p:nvSpPr>
        <p:spPr bwMode="auto">
          <a:xfrm>
            <a:off x="5867400" y="2057400"/>
            <a:ext cx="762000" cy="0"/>
          </a:xfrm>
          <a:prstGeom prst="line">
            <a:avLst/>
          </a:prstGeom>
          <a:noFill/>
          <a:ln w="9525">
            <a:solidFill>
              <a:schemeClr val="tx1"/>
            </a:solidFill>
            <a:round/>
            <a:headEnd/>
            <a:tailEnd/>
          </a:ln>
        </p:spPr>
        <p:txBody>
          <a:bodyPr/>
          <a:lstStyle/>
          <a:p>
            <a:endParaRPr lang="en-US"/>
          </a:p>
        </p:txBody>
      </p:sp>
      <p:sp>
        <p:nvSpPr>
          <p:cNvPr id="74799" name="Line 12"/>
          <p:cNvSpPr>
            <a:spLocks noChangeShapeType="1"/>
          </p:cNvSpPr>
          <p:nvPr/>
        </p:nvSpPr>
        <p:spPr bwMode="auto">
          <a:xfrm>
            <a:off x="5867400" y="1905000"/>
            <a:ext cx="762000" cy="0"/>
          </a:xfrm>
          <a:prstGeom prst="line">
            <a:avLst/>
          </a:prstGeom>
          <a:noFill/>
          <a:ln w="9525">
            <a:solidFill>
              <a:schemeClr val="tx1"/>
            </a:solidFill>
            <a:round/>
            <a:headEnd/>
            <a:tailEnd/>
          </a:ln>
        </p:spPr>
        <p:txBody>
          <a:bodyPr/>
          <a:lstStyle/>
          <a:p>
            <a:endParaRPr lang="en-US"/>
          </a:p>
        </p:txBody>
      </p:sp>
      <p:sp>
        <p:nvSpPr>
          <p:cNvPr id="74800" name="Line 13"/>
          <p:cNvSpPr>
            <a:spLocks noChangeShapeType="1"/>
          </p:cNvSpPr>
          <p:nvPr/>
        </p:nvSpPr>
        <p:spPr bwMode="auto">
          <a:xfrm>
            <a:off x="5867400" y="1828800"/>
            <a:ext cx="762000" cy="0"/>
          </a:xfrm>
          <a:prstGeom prst="line">
            <a:avLst/>
          </a:prstGeom>
          <a:noFill/>
          <a:ln w="9525">
            <a:solidFill>
              <a:schemeClr val="tx1"/>
            </a:solidFill>
            <a:round/>
            <a:headEnd/>
            <a:tailEnd/>
          </a:ln>
        </p:spPr>
        <p:txBody>
          <a:bodyPr/>
          <a:lstStyle/>
          <a:p>
            <a:endParaRPr lang="en-US"/>
          </a:p>
        </p:txBody>
      </p:sp>
      <p:sp>
        <p:nvSpPr>
          <p:cNvPr id="74801" name="Line 14"/>
          <p:cNvSpPr>
            <a:spLocks noChangeShapeType="1"/>
          </p:cNvSpPr>
          <p:nvPr/>
        </p:nvSpPr>
        <p:spPr bwMode="auto">
          <a:xfrm>
            <a:off x="5867400" y="2438400"/>
            <a:ext cx="762000" cy="0"/>
          </a:xfrm>
          <a:prstGeom prst="line">
            <a:avLst/>
          </a:prstGeom>
          <a:noFill/>
          <a:ln w="9525">
            <a:solidFill>
              <a:schemeClr val="tx1"/>
            </a:solidFill>
            <a:round/>
            <a:headEnd/>
            <a:tailEnd/>
          </a:ln>
        </p:spPr>
        <p:txBody>
          <a:bodyPr/>
          <a:lstStyle/>
          <a:p>
            <a:endParaRPr lang="en-US"/>
          </a:p>
        </p:txBody>
      </p:sp>
      <p:sp>
        <p:nvSpPr>
          <p:cNvPr id="74817" name="Line 20"/>
          <p:cNvSpPr>
            <a:spLocks noChangeShapeType="1"/>
          </p:cNvSpPr>
          <p:nvPr/>
        </p:nvSpPr>
        <p:spPr bwMode="auto">
          <a:xfrm rot="16200000">
            <a:off x="5849937" y="2133600"/>
            <a:ext cx="762000" cy="0"/>
          </a:xfrm>
          <a:prstGeom prst="line">
            <a:avLst/>
          </a:prstGeom>
          <a:noFill/>
          <a:ln w="9525">
            <a:solidFill>
              <a:schemeClr val="tx1"/>
            </a:solidFill>
            <a:round/>
            <a:headEnd/>
            <a:tailEnd/>
          </a:ln>
        </p:spPr>
        <p:txBody>
          <a:bodyPr/>
          <a:lstStyle/>
          <a:p>
            <a:endParaRPr lang="en-US"/>
          </a:p>
        </p:txBody>
      </p:sp>
      <p:sp>
        <p:nvSpPr>
          <p:cNvPr id="74803" name="Rectangle 25"/>
          <p:cNvSpPr>
            <a:spLocks noChangeArrowheads="1"/>
          </p:cNvSpPr>
          <p:nvPr/>
        </p:nvSpPr>
        <p:spPr bwMode="auto">
          <a:xfrm>
            <a:off x="5867401" y="2286000"/>
            <a:ext cx="363536"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7" name="Rectangle 29"/>
          <p:cNvSpPr>
            <a:spLocks noChangeArrowheads="1"/>
          </p:cNvSpPr>
          <p:nvPr/>
        </p:nvSpPr>
        <p:spPr bwMode="auto">
          <a:xfrm>
            <a:off x="6248400" y="2057399"/>
            <a:ext cx="381000" cy="7937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8" name="Rectangle 30"/>
          <p:cNvSpPr>
            <a:spLocks noChangeArrowheads="1"/>
          </p:cNvSpPr>
          <p:nvPr/>
        </p:nvSpPr>
        <p:spPr bwMode="auto">
          <a:xfrm>
            <a:off x="5867400" y="1828800"/>
            <a:ext cx="381000" cy="1143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60" name="Line 35"/>
          <p:cNvSpPr>
            <a:spLocks noChangeShapeType="1"/>
          </p:cNvSpPr>
          <p:nvPr/>
        </p:nvSpPr>
        <p:spPr bwMode="auto">
          <a:xfrm>
            <a:off x="6705600" y="2209800"/>
            <a:ext cx="457200" cy="0"/>
          </a:xfrm>
          <a:prstGeom prst="line">
            <a:avLst/>
          </a:prstGeom>
          <a:noFill/>
          <a:ln w="38100">
            <a:solidFill>
              <a:schemeClr val="tx1"/>
            </a:solidFill>
            <a:round/>
            <a:headEnd/>
            <a:tailEnd type="triangle" w="med" len="med"/>
          </a:ln>
        </p:spPr>
        <p:txBody>
          <a:bodyPr/>
          <a:lstStyle/>
          <a:p>
            <a:endParaRPr lang="en-US"/>
          </a:p>
        </p:txBody>
      </p:sp>
      <p:sp>
        <p:nvSpPr>
          <p:cNvPr id="74761" name="Line 67"/>
          <p:cNvSpPr>
            <a:spLocks noChangeShapeType="1"/>
          </p:cNvSpPr>
          <p:nvPr/>
        </p:nvSpPr>
        <p:spPr bwMode="auto">
          <a:xfrm>
            <a:off x="1905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2" name="Rectangle 70"/>
          <p:cNvSpPr>
            <a:spLocks noChangeArrowheads="1"/>
          </p:cNvSpPr>
          <p:nvPr/>
        </p:nvSpPr>
        <p:spPr bwMode="auto">
          <a:xfrm>
            <a:off x="304800" y="1524000"/>
            <a:ext cx="6553200" cy="1295400"/>
          </a:xfrm>
          <a:prstGeom prst="rect">
            <a:avLst/>
          </a:prstGeom>
          <a:noFill/>
          <a:ln w="38100">
            <a:solidFill>
              <a:schemeClr val="tx1"/>
            </a:solidFill>
            <a:miter lim="800000"/>
            <a:headEnd/>
            <a:tailEnd/>
          </a:ln>
        </p:spPr>
        <p:txBody>
          <a:bodyPr wrap="none" anchor="ctr"/>
          <a:lstStyle/>
          <a:p>
            <a:endParaRPr lang="en-US"/>
          </a:p>
        </p:txBody>
      </p:sp>
      <p:sp>
        <p:nvSpPr>
          <p:cNvPr id="74764" name="Text Box 76"/>
          <p:cNvSpPr txBox="1">
            <a:spLocks noChangeArrowheads="1"/>
          </p:cNvSpPr>
          <p:nvPr/>
        </p:nvSpPr>
        <p:spPr bwMode="auto">
          <a:xfrm>
            <a:off x="517525" y="4375150"/>
            <a:ext cx="8245475" cy="707886"/>
          </a:xfrm>
          <a:prstGeom prst="rect">
            <a:avLst/>
          </a:prstGeom>
          <a:noFill/>
          <a:ln w="9525">
            <a:noFill/>
            <a:miter lim="800000"/>
            <a:headEnd/>
            <a:tailEnd/>
          </a:ln>
        </p:spPr>
        <p:txBody>
          <a:bodyPr wrap="square">
            <a:spAutoFit/>
          </a:bodyPr>
          <a:lstStyle/>
          <a:p>
            <a:r>
              <a:rPr lang="en-US" sz="2000" dirty="0"/>
              <a:t>Input:	</a:t>
            </a:r>
            <a:r>
              <a:rPr lang="en-US" sz="2000" b="1" dirty="0" err="1" smtClean="0">
                <a:latin typeface="Courier New" pitchFamily="49" charset="0"/>
              </a:rPr>
              <a:t>primera</a:t>
            </a:r>
            <a:r>
              <a:rPr lang="en-US" sz="2000" b="1" dirty="0" smtClean="0">
                <a:latin typeface="Courier New" pitchFamily="49" charset="0"/>
              </a:rPr>
              <a:t>    parte   del  </a:t>
            </a:r>
            <a:r>
              <a:rPr lang="en-US" sz="2000" b="1" dirty="0" err="1" smtClean="0">
                <a:latin typeface="Courier New" pitchFamily="49" charset="0"/>
              </a:rPr>
              <a:t>ingenioso</a:t>
            </a:r>
            <a:r>
              <a:rPr lang="en-US" sz="2000" b="1" dirty="0" smtClean="0">
                <a:latin typeface="Courier New" pitchFamily="49" charset="0"/>
              </a:rPr>
              <a:t>     …</a:t>
            </a:r>
            <a:endParaRPr lang="en-US" sz="2000" dirty="0"/>
          </a:p>
          <a:p>
            <a:r>
              <a:rPr lang="en-US" sz="2000" dirty="0"/>
              <a:t>Output:	</a:t>
            </a:r>
            <a:r>
              <a:rPr lang="en-US" sz="2000" b="1" dirty="0">
                <a:latin typeface="Courier New" pitchFamily="49" charset="0"/>
                <a:cs typeface="Courier New" pitchFamily="49" charset="0"/>
              </a:rPr>
              <a:t>NSV.NV.NV </a:t>
            </a:r>
            <a:r>
              <a:rPr lang="en-US" sz="2000" b="1" dirty="0" smtClean="0">
                <a:latin typeface="Courier New" pitchFamily="49" charset="0"/>
                <a:cs typeface="Courier New" pitchFamily="49" charset="0"/>
              </a:rPr>
              <a:t> NVS.NV  NVS  VS.NV.SV.V.NV …</a:t>
            </a:r>
            <a:endParaRPr lang="en-US" sz="2000" b="1" dirty="0">
              <a:latin typeface="Courier New" pitchFamily="49" charset="0"/>
              <a:cs typeface="Courier New" pitchFamily="49" charset="0"/>
            </a:endParaRPr>
          </a:p>
        </p:txBody>
      </p:sp>
      <p:grpSp>
        <p:nvGrpSpPr>
          <p:cNvPr id="4" name="Group 111"/>
          <p:cNvGrpSpPr>
            <a:grpSpLocks/>
          </p:cNvGrpSpPr>
          <p:nvPr/>
        </p:nvGrpSpPr>
        <p:grpSpPr bwMode="auto">
          <a:xfrm>
            <a:off x="457200" y="1752600"/>
            <a:ext cx="84138" cy="762000"/>
            <a:chOff x="763" y="3456"/>
            <a:chExt cx="53" cy="480"/>
          </a:xfrm>
        </p:grpSpPr>
        <p:sp>
          <p:nvSpPr>
            <p:cNvPr id="74787" name="Rectangle 78"/>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8" name="Rectangle 10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9" name="Rectangle 108"/>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0" name="Rectangle 109"/>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1" name="Rectangle 110"/>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6" name="Line 112"/>
          <p:cNvSpPr>
            <a:spLocks noChangeShapeType="1"/>
          </p:cNvSpPr>
          <p:nvPr/>
        </p:nvSpPr>
        <p:spPr bwMode="auto">
          <a:xfrm>
            <a:off x="609600" y="2133600"/>
            <a:ext cx="457200" cy="0"/>
          </a:xfrm>
          <a:prstGeom prst="line">
            <a:avLst/>
          </a:prstGeom>
          <a:noFill/>
          <a:ln w="38100">
            <a:solidFill>
              <a:schemeClr val="tx1"/>
            </a:solidFill>
            <a:round/>
            <a:headEnd/>
            <a:tailEnd type="triangle" w="med" len="med"/>
          </a:ln>
        </p:spPr>
        <p:txBody>
          <a:bodyPr/>
          <a:lstStyle/>
          <a:p>
            <a:endParaRPr lang="en-US"/>
          </a:p>
        </p:txBody>
      </p:sp>
      <p:grpSp>
        <p:nvGrpSpPr>
          <p:cNvPr id="5" name="Group 113"/>
          <p:cNvGrpSpPr>
            <a:grpSpLocks/>
          </p:cNvGrpSpPr>
          <p:nvPr/>
        </p:nvGrpSpPr>
        <p:grpSpPr bwMode="auto">
          <a:xfrm>
            <a:off x="2438400" y="1752600"/>
            <a:ext cx="84138" cy="762000"/>
            <a:chOff x="763" y="3456"/>
            <a:chExt cx="53" cy="480"/>
          </a:xfrm>
        </p:grpSpPr>
        <p:sp>
          <p:nvSpPr>
            <p:cNvPr id="74782" name="Rectangle 114"/>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3" name="Rectangle 11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4" name="Rectangle 116"/>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5" name="Rectangle 117"/>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6" name="Rectangle 118"/>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8" name="Line 120"/>
          <p:cNvSpPr>
            <a:spLocks noChangeShapeType="1"/>
          </p:cNvSpPr>
          <p:nvPr/>
        </p:nvSpPr>
        <p:spPr bwMode="auto">
          <a:xfrm>
            <a:off x="25908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9" name="Line 121"/>
          <p:cNvSpPr>
            <a:spLocks noChangeShapeType="1"/>
          </p:cNvSpPr>
          <p:nvPr/>
        </p:nvSpPr>
        <p:spPr bwMode="auto">
          <a:xfrm>
            <a:off x="3657600" y="2133600"/>
            <a:ext cx="304800" cy="0"/>
          </a:xfrm>
          <a:prstGeom prst="line">
            <a:avLst/>
          </a:prstGeom>
          <a:noFill/>
          <a:ln w="38100">
            <a:solidFill>
              <a:schemeClr val="tx1"/>
            </a:solidFill>
            <a:round/>
            <a:headEnd/>
            <a:tailEnd type="triangle" w="med" len="med"/>
          </a:ln>
        </p:spPr>
        <p:txBody>
          <a:bodyPr/>
          <a:lstStyle/>
          <a:p>
            <a:endParaRPr lang="en-US"/>
          </a:p>
        </p:txBody>
      </p:sp>
      <p:sp>
        <p:nvSpPr>
          <p:cNvPr id="74770" name="Rectangle 131"/>
          <p:cNvSpPr>
            <a:spLocks noChangeArrowheads="1"/>
          </p:cNvSpPr>
          <p:nvPr/>
        </p:nvSpPr>
        <p:spPr bwMode="auto">
          <a:xfrm rot="5400000">
            <a:off x="4030663" y="2055813"/>
            <a:ext cx="76200"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71" name="Rectangle 134"/>
          <p:cNvSpPr>
            <a:spLocks noChangeArrowheads="1"/>
          </p:cNvSpPr>
          <p:nvPr/>
        </p:nvSpPr>
        <p:spPr bwMode="auto">
          <a:xfrm rot="5400000">
            <a:off x="4038600" y="2133600"/>
            <a:ext cx="762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4772" name="Line 135"/>
          <p:cNvSpPr>
            <a:spLocks noChangeShapeType="1"/>
          </p:cNvSpPr>
          <p:nvPr/>
        </p:nvSpPr>
        <p:spPr bwMode="auto">
          <a:xfrm>
            <a:off x="54864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3" name="Line 136"/>
          <p:cNvSpPr>
            <a:spLocks noChangeShapeType="1"/>
          </p:cNvSpPr>
          <p:nvPr/>
        </p:nvSpPr>
        <p:spPr bwMode="auto">
          <a:xfrm>
            <a:off x="4191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4" name="Text Box 137"/>
          <p:cNvSpPr txBox="1">
            <a:spLocks noChangeArrowheads="1"/>
          </p:cNvSpPr>
          <p:nvPr/>
        </p:nvSpPr>
        <p:spPr bwMode="auto">
          <a:xfrm>
            <a:off x="76200" y="2933700"/>
            <a:ext cx="922338" cy="915988"/>
          </a:xfrm>
          <a:prstGeom prst="rect">
            <a:avLst/>
          </a:prstGeom>
          <a:noFill/>
          <a:ln w="9525">
            <a:noFill/>
            <a:miter lim="800000"/>
            <a:headEnd/>
            <a:tailEnd/>
          </a:ln>
        </p:spPr>
        <p:txBody>
          <a:bodyPr wrap="none">
            <a:spAutoFit/>
          </a:bodyPr>
          <a:lstStyle/>
          <a:p>
            <a:pPr algn="ctr"/>
            <a:r>
              <a:rPr lang="en-US" sz="1800"/>
              <a:t>P(1) = ?</a:t>
            </a:r>
          </a:p>
          <a:p>
            <a:pPr algn="ctr"/>
            <a:r>
              <a:rPr lang="en-US" sz="1800"/>
              <a:t>P(2) = ?</a:t>
            </a:r>
          </a:p>
          <a:p>
            <a:pPr algn="ctr"/>
            <a:r>
              <a:rPr lang="en-US" sz="1800"/>
              <a:t>etc.</a:t>
            </a:r>
          </a:p>
        </p:txBody>
      </p:sp>
      <p:sp>
        <p:nvSpPr>
          <p:cNvPr id="74775" name="Text Box 138"/>
          <p:cNvSpPr txBox="1">
            <a:spLocks noChangeArrowheads="1"/>
          </p:cNvSpPr>
          <p:nvPr/>
        </p:nvSpPr>
        <p:spPr bwMode="auto">
          <a:xfrm>
            <a:off x="1839913" y="2940050"/>
            <a:ext cx="1230658" cy="1200329"/>
          </a:xfrm>
          <a:prstGeom prst="rect">
            <a:avLst/>
          </a:prstGeom>
          <a:noFill/>
          <a:ln w="9525">
            <a:noFill/>
            <a:miter lim="800000"/>
            <a:headEnd/>
            <a:tailEnd/>
          </a:ln>
        </p:spPr>
        <p:txBody>
          <a:bodyPr wrap="none">
            <a:spAutoFit/>
          </a:bodyPr>
          <a:lstStyle/>
          <a:p>
            <a:r>
              <a:rPr lang="en-US" sz="1800" dirty="0"/>
              <a:t>P(CV) = ?</a:t>
            </a:r>
          </a:p>
          <a:p>
            <a:r>
              <a:rPr lang="en-US" sz="1800" dirty="0"/>
              <a:t>P(V) = ?</a:t>
            </a:r>
          </a:p>
          <a:p>
            <a:r>
              <a:rPr lang="en-US" sz="1800" dirty="0"/>
              <a:t>P(CVC) = ?</a:t>
            </a:r>
          </a:p>
          <a:p>
            <a:r>
              <a:rPr lang="en-US" sz="1800" dirty="0"/>
              <a:t>  + 7 </a:t>
            </a:r>
            <a:r>
              <a:rPr lang="en-US" sz="1800" dirty="0" smtClean="0"/>
              <a:t>others</a:t>
            </a:r>
            <a:endParaRPr lang="en-US" sz="1800" dirty="0"/>
          </a:p>
        </p:txBody>
      </p:sp>
      <p:sp>
        <p:nvSpPr>
          <p:cNvPr id="74776" name="Text Box 139"/>
          <p:cNvSpPr txBox="1">
            <a:spLocks noChangeArrowheads="1"/>
          </p:cNvSpPr>
          <p:nvPr/>
        </p:nvSpPr>
        <p:spPr bwMode="auto">
          <a:xfrm>
            <a:off x="3581400" y="2970213"/>
            <a:ext cx="1463675" cy="641350"/>
          </a:xfrm>
          <a:prstGeom prst="rect">
            <a:avLst/>
          </a:prstGeom>
          <a:noFill/>
          <a:ln w="9525">
            <a:noFill/>
            <a:miter lim="800000"/>
            <a:headEnd/>
            <a:tailEnd/>
          </a:ln>
        </p:spPr>
        <p:txBody>
          <a:bodyPr wrap="none">
            <a:spAutoFit/>
          </a:bodyPr>
          <a:lstStyle/>
          <a:p>
            <a:r>
              <a:rPr lang="en-US" sz="1800"/>
              <a:t>P(V | V) = ?</a:t>
            </a:r>
          </a:p>
          <a:p>
            <a:r>
              <a:rPr lang="en-US" sz="1800"/>
              <a:t>P(VV | V) = ?</a:t>
            </a:r>
          </a:p>
        </p:txBody>
      </p:sp>
      <p:sp>
        <p:nvSpPr>
          <p:cNvPr id="74777" name="Text Box 141"/>
          <p:cNvSpPr txBox="1">
            <a:spLocks noChangeArrowheads="1"/>
          </p:cNvSpPr>
          <p:nvPr/>
        </p:nvSpPr>
        <p:spPr bwMode="auto">
          <a:xfrm>
            <a:off x="5613400" y="2971800"/>
            <a:ext cx="1235075" cy="915988"/>
          </a:xfrm>
          <a:prstGeom prst="rect">
            <a:avLst/>
          </a:prstGeom>
          <a:noFill/>
          <a:ln w="9525">
            <a:noFill/>
            <a:miter lim="800000"/>
            <a:headEnd/>
            <a:tailEnd/>
          </a:ln>
        </p:spPr>
        <p:txBody>
          <a:bodyPr wrap="none">
            <a:spAutoFit/>
          </a:bodyPr>
          <a:lstStyle/>
          <a:p>
            <a:r>
              <a:rPr lang="en-US" sz="1800"/>
              <a:t>P(a | V) = ?</a:t>
            </a:r>
          </a:p>
          <a:p>
            <a:r>
              <a:rPr lang="en-US" sz="1800"/>
              <a:t>P(a | C) = ?</a:t>
            </a:r>
          </a:p>
          <a:p>
            <a:r>
              <a:rPr lang="en-US" sz="1800"/>
              <a:t>  etc.</a:t>
            </a:r>
          </a:p>
        </p:txBody>
      </p:sp>
      <p:sp>
        <p:nvSpPr>
          <p:cNvPr id="74780" name="Text Box 146"/>
          <p:cNvSpPr txBox="1">
            <a:spLocks noChangeArrowheads="1"/>
          </p:cNvSpPr>
          <p:nvPr/>
        </p:nvSpPr>
        <p:spPr bwMode="auto">
          <a:xfrm>
            <a:off x="1889125" y="5043488"/>
            <a:ext cx="184150" cy="396875"/>
          </a:xfrm>
          <a:prstGeom prst="rect">
            <a:avLst/>
          </a:prstGeom>
          <a:noFill/>
          <a:ln w="9525">
            <a:noFill/>
            <a:miter lim="800000"/>
            <a:headEnd/>
            <a:tailEnd/>
          </a:ln>
        </p:spPr>
        <p:txBody>
          <a:bodyPr wrap="none">
            <a:spAutoFit/>
          </a:bodyPr>
          <a:lstStyle/>
          <a:p>
            <a:endParaRPr lang="en-US" sz="2000"/>
          </a:p>
        </p:txBody>
      </p:sp>
      <p:sp>
        <p:nvSpPr>
          <p:cNvPr id="70" name="TextBox 69"/>
          <p:cNvSpPr txBox="1"/>
          <p:nvPr/>
        </p:nvSpPr>
        <p:spPr>
          <a:xfrm>
            <a:off x="838200" y="5181600"/>
            <a:ext cx="5855257" cy="1384995"/>
          </a:xfrm>
          <a:prstGeom prst="rect">
            <a:avLst/>
          </a:prstGeom>
          <a:solidFill>
            <a:srgbClr val="FFFF00"/>
          </a:solidFill>
        </p:spPr>
        <p:txBody>
          <a:bodyPr wrap="none" rtlCol="0">
            <a:spAutoFit/>
          </a:bodyPr>
          <a:lstStyle/>
          <a:p>
            <a:r>
              <a:rPr lang="en-US" sz="2800" b="1" dirty="0" smtClean="0">
                <a:latin typeface="Courier New" pitchFamily="49" charset="0"/>
                <a:cs typeface="Courier New" pitchFamily="49" charset="0"/>
              </a:rPr>
              <a:t>S</a:t>
            </a:r>
            <a:r>
              <a:rPr lang="en-US" sz="2800" dirty="0" smtClean="0"/>
              <a:t> = sonorous consonant phoneme</a:t>
            </a:r>
          </a:p>
          <a:p>
            <a:r>
              <a:rPr lang="en-US" sz="2800" b="1" dirty="0" smtClean="0">
                <a:latin typeface="Courier New" pitchFamily="49" charset="0"/>
                <a:cs typeface="Courier New" pitchFamily="49" charset="0"/>
              </a:rPr>
              <a:t>N</a:t>
            </a:r>
            <a:r>
              <a:rPr lang="en-US" sz="2800" dirty="0" smtClean="0"/>
              <a:t> = non-sonorous consonant phoneme</a:t>
            </a:r>
          </a:p>
          <a:p>
            <a:r>
              <a:rPr lang="en-US" sz="2800" b="1" dirty="0" smtClean="0">
                <a:latin typeface="Courier New" pitchFamily="49" charset="0"/>
                <a:cs typeface="Courier New" pitchFamily="49" charset="0"/>
              </a:rPr>
              <a:t>V</a:t>
            </a:r>
            <a:r>
              <a:rPr lang="en-US" sz="2800" dirty="0" smtClean="0"/>
              <a:t> = vowel phoneme</a:t>
            </a:r>
            <a:endParaRPr lang="en-US" sz="2800" dirty="0"/>
          </a:p>
        </p:txBody>
      </p:sp>
      <p:sp>
        <p:nvSpPr>
          <p:cNvPr id="67" name="Text Box 77"/>
          <p:cNvSpPr txBox="1">
            <a:spLocks noChangeArrowheads="1"/>
          </p:cNvSpPr>
          <p:nvPr/>
        </p:nvSpPr>
        <p:spPr bwMode="auto">
          <a:xfrm>
            <a:off x="7192543" y="5858470"/>
            <a:ext cx="1875257" cy="923330"/>
          </a:xfrm>
          <a:prstGeom prst="rect">
            <a:avLst/>
          </a:prstGeom>
          <a:noFill/>
          <a:ln w="9525">
            <a:noFill/>
            <a:miter lim="800000"/>
            <a:headEnd/>
            <a:tailEnd/>
          </a:ln>
        </p:spPr>
        <p:txBody>
          <a:bodyPr wrap="none">
            <a:spAutoFit/>
          </a:bodyPr>
          <a:lstStyle/>
          <a:p>
            <a:r>
              <a:rPr lang="en-US" sz="1800" dirty="0"/>
              <a:t>[Knight </a:t>
            </a:r>
            <a:r>
              <a:rPr lang="en-US" sz="1800" dirty="0" smtClean="0"/>
              <a:t>et al 06</a:t>
            </a:r>
            <a:r>
              <a:rPr lang="en-US" sz="1800" dirty="0" smtClean="0"/>
              <a:t>]</a:t>
            </a:r>
          </a:p>
          <a:p>
            <a:r>
              <a:rPr lang="en-US" dirty="0" smtClean="0"/>
              <a:t>see also</a:t>
            </a:r>
          </a:p>
          <a:p>
            <a:r>
              <a:rPr lang="en-US" sz="1800" dirty="0" smtClean="0"/>
              <a:t>[Kim &amp; Snyder 13]</a:t>
            </a:r>
            <a:endParaRPr lang="en-US" sz="18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r>
              <a:rPr lang="en-US" dirty="0" smtClean="0"/>
              <a:t>Phoneme Substitution Ciphers</a:t>
            </a:r>
          </a:p>
        </p:txBody>
      </p:sp>
      <p:pic>
        <p:nvPicPr>
          <p:cNvPr id="65539" name="Picture 2"/>
          <p:cNvPicPr>
            <a:picLocks noChangeAspect="1" noChangeArrowheads="1"/>
          </p:cNvPicPr>
          <p:nvPr/>
        </p:nvPicPr>
        <p:blipFill>
          <a:blip r:embed="rId2" cstate="print"/>
          <a:srcRect/>
          <a:stretch>
            <a:fillRect/>
          </a:stretch>
        </p:blipFill>
        <p:spPr bwMode="auto">
          <a:xfrm>
            <a:off x="3429000" y="1447800"/>
            <a:ext cx="5181600" cy="3886200"/>
          </a:xfrm>
          <a:prstGeom prst="rect">
            <a:avLst/>
          </a:prstGeom>
          <a:noFill/>
          <a:ln w="9525">
            <a:noFill/>
            <a:miter lim="800000"/>
            <a:headEnd/>
            <a:tailEnd/>
          </a:ln>
        </p:spPr>
      </p:pic>
      <p:pic>
        <p:nvPicPr>
          <p:cNvPr id="4" name="Picture 4" descr="Warren Weaver"/>
          <p:cNvPicPr>
            <a:picLocks noChangeAspect="1" noChangeArrowheads="1"/>
          </p:cNvPicPr>
          <p:nvPr/>
        </p:nvPicPr>
        <p:blipFill>
          <a:blip r:embed="rId3" cstate="print"/>
          <a:srcRect/>
          <a:stretch>
            <a:fillRect/>
          </a:stretch>
        </p:blipFill>
        <p:spPr bwMode="auto">
          <a:xfrm>
            <a:off x="552450" y="4724400"/>
            <a:ext cx="1276350" cy="1599497"/>
          </a:xfrm>
          <a:prstGeom prst="rect">
            <a:avLst/>
          </a:prstGeom>
          <a:noFill/>
          <a:ln w="9525">
            <a:noFill/>
            <a:miter lim="800000"/>
            <a:headEnd/>
            <a:tailEnd/>
          </a:ln>
        </p:spPr>
      </p:pic>
      <p:sp>
        <p:nvSpPr>
          <p:cNvPr id="5" name="AutoShape 12"/>
          <p:cNvSpPr>
            <a:spLocks noChangeArrowheads="1"/>
          </p:cNvSpPr>
          <p:nvPr/>
        </p:nvSpPr>
        <p:spPr bwMode="auto">
          <a:xfrm>
            <a:off x="914400" y="1371600"/>
            <a:ext cx="3352800" cy="2667000"/>
          </a:xfrm>
          <a:prstGeom prst="wedgeRectCallout">
            <a:avLst>
              <a:gd name="adj1" fmla="val -35413"/>
              <a:gd name="adj2" fmla="val 79406"/>
            </a:avLst>
          </a:prstGeom>
          <a:solidFill>
            <a:srgbClr val="FFFF00"/>
          </a:solidFill>
          <a:ln w="9525">
            <a:solidFill>
              <a:schemeClr val="tx1"/>
            </a:solidFill>
            <a:miter lim="800000"/>
            <a:headEnd/>
            <a:tailEnd/>
          </a:ln>
          <a:effectLst>
            <a:glow rad="63500">
              <a:schemeClr val="accent2">
                <a:satMod val="175000"/>
                <a:alpha val="40000"/>
              </a:schemeClr>
            </a:glow>
          </a:effectLst>
        </p:spPr>
        <p:txBody>
          <a:bodyPr/>
          <a:lstStyle/>
          <a:p>
            <a:pPr eaLnBrk="0" hangingPunct="0"/>
            <a:r>
              <a:rPr lang="en-US" sz="2400" dirty="0"/>
              <a:t>When I look at </a:t>
            </a:r>
            <a:r>
              <a:rPr lang="en-US" sz="2400" dirty="0" smtClean="0"/>
              <a:t>street signs in Tokyo, </a:t>
            </a:r>
            <a:r>
              <a:rPr lang="en-US" sz="2400" dirty="0"/>
              <a:t>I say: this is </a:t>
            </a:r>
            <a:r>
              <a:rPr lang="en-US" sz="2400" b="1" dirty="0"/>
              <a:t>really written in English</a:t>
            </a:r>
            <a:r>
              <a:rPr lang="en-US" sz="2400" dirty="0"/>
              <a:t>, but it has been coded in some strange symbols.  I will now proceed to </a:t>
            </a:r>
            <a:r>
              <a:rPr lang="en-US" sz="2400" dirty="0" smtClean="0"/>
              <a:t>decode</a:t>
            </a:r>
            <a:r>
              <a:rPr lang="en-US" sz="2400" dirty="0"/>
              <a:t>!</a:t>
            </a:r>
          </a:p>
        </p:txBody>
      </p:sp>
      <p:sp>
        <p:nvSpPr>
          <p:cNvPr id="6" name="TextBox 5"/>
          <p:cNvSpPr txBox="1"/>
          <p:nvPr/>
        </p:nvSpPr>
        <p:spPr>
          <a:xfrm>
            <a:off x="592354" y="6320901"/>
            <a:ext cx="1193918" cy="369332"/>
          </a:xfrm>
          <a:prstGeom prst="rect">
            <a:avLst/>
          </a:prstGeom>
          <a:noFill/>
        </p:spPr>
        <p:txBody>
          <a:bodyPr wrap="none" rtlCol="0">
            <a:spAutoFit/>
          </a:bodyPr>
          <a:lstStyle/>
          <a:p>
            <a:pPr algn="ctr"/>
            <a:r>
              <a:rPr lang="en-US" dirty="0" smtClean="0"/>
              <a:t>OUR HERO</a:t>
            </a:r>
            <a:endParaRPr lang="en-US" dirty="0"/>
          </a:p>
        </p:txBody>
      </p:sp>
      <p:sp>
        <p:nvSpPr>
          <p:cNvPr id="7" name="TextBox 6"/>
          <p:cNvSpPr txBox="1"/>
          <p:nvPr/>
        </p:nvSpPr>
        <p:spPr>
          <a:xfrm>
            <a:off x="3352800" y="5638800"/>
            <a:ext cx="5494261" cy="830997"/>
          </a:xfrm>
          <a:prstGeom prst="rect">
            <a:avLst/>
          </a:prstGeom>
          <a:noFill/>
        </p:spPr>
        <p:txBody>
          <a:bodyPr wrap="none" rtlCol="0">
            <a:spAutoFit/>
          </a:bodyPr>
          <a:lstStyle/>
          <a:p>
            <a:r>
              <a:rPr lang="en-US" sz="2400" dirty="0" smtClean="0"/>
              <a:t>Parallel data:		[Knight &amp; </a:t>
            </a:r>
            <a:r>
              <a:rPr lang="en-US" sz="2400" dirty="0" err="1" smtClean="0"/>
              <a:t>Graehl</a:t>
            </a:r>
            <a:r>
              <a:rPr lang="en-US" sz="2400" dirty="0"/>
              <a:t> </a:t>
            </a:r>
            <a:r>
              <a:rPr lang="en-US" sz="2400" dirty="0" smtClean="0"/>
              <a:t>97]</a:t>
            </a:r>
          </a:p>
          <a:p>
            <a:r>
              <a:rPr lang="en-US" sz="2400" dirty="0" smtClean="0"/>
              <a:t>Non-parallel data:	[Ravi &amp; Knight 09a]</a:t>
            </a:r>
            <a:endParaRPr lang="en-US"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smtClean="0"/>
              <a:t>Simple letter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smtClean="0"/>
              <a:t>Two historical </a:t>
            </a:r>
            <a:r>
              <a:rPr lang="en-US" dirty="0" smtClean="0"/>
              <a:t>ciphers</a:t>
            </a:r>
          </a:p>
          <a:p>
            <a:pPr lvl="1"/>
            <a:r>
              <a:rPr lang="en-US" dirty="0" smtClean="0"/>
              <a:t>Final thought on translation and cryptography</a:t>
            </a:r>
          </a:p>
        </p:txBody>
      </p:sp>
      <p:cxnSp>
        <p:nvCxnSpPr>
          <p:cNvPr id="5" name="Straight Arrow Connector 4"/>
          <p:cNvCxnSpPr/>
          <p:nvPr/>
        </p:nvCxnSpPr>
        <p:spPr>
          <a:xfrm flipH="1">
            <a:off x="5562600" y="3886200"/>
            <a:ext cx="18288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8"/>
          <p:cNvGrpSpPr/>
          <p:nvPr/>
        </p:nvGrpSpPr>
        <p:grpSpPr>
          <a:xfrm>
            <a:off x="7239000" y="3632537"/>
            <a:ext cx="990600" cy="1015663"/>
            <a:chOff x="76200" y="3657600"/>
            <a:chExt cx="990600" cy="1015663"/>
          </a:xfrm>
        </p:grpSpPr>
        <p:sp>
          <p:nvSpPr>
            <p:cNvPr id="7" name="Oval 6"/>
            <p:cNvSpPr/>
            <p:nvPr/>
          </p:nvSpPr>
          <p:spPr>
            <a:xfrm>
              <a:off x="76200" y="3682663"/>
              <a:ext cx="990600" cy="990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600" y="3657600"/>
              <a:ext cx="740908" cy="1015663"/>
            </a:xfrm>
            <a:prstGeom prst="rect">
              <a:avLst/>
            </a:prstGeom>
            <a:noFill/>
          </p:spPr>
          <p:txBody>
            <a:bodyPr wrap="none" rtlCol="0">
              <a:spAutoFit/>
            </a:bodyPr>
            <a:lstStyle/>
            <a:p>
              <a:r>
                <a:rPr lang="en-US" sz="2000" b="1" dirty="0" smtClean="0">
                  <a:solidFill>
                    <a:schemeClr val="bg1"/>
                  </a:solidFill>
                </a:rPr>
                <a:t>YOU</a:t>
              </a:r>
            </a:p>
            <a:p>
              <a:r>
                <a:rPr lang="en-US" sz="2000" b="1" dirty="0" smtClean="0">
                  <a:solidFill>
                    <a:schemeClr val="bg1"/>
                  </a:solidFill>
                </a:rPr>
                <a:t>ARE</a:t>
              </a:r>
            </a:p>
            <a:p>
              <a:r>
                <a:rPr lang="en-US" sz="2000" b="1" dirty="0" smtClean="0">
                  <a:solidFill>
                    <a:schemeClr val="bg1"/>
                  </a:solidFill>
                </a:rPr>
                <a:t>HERE</a:t>
              </a:r>
              <a:endParaRPr lang="en-US" sz="2000" b="1" dirty="0">
                <a:solidFill>
                  <a:schemeClr val="bg1"/>
                </a:solidFill>
              </a:endParaRPr>
            </a:p>
          </p:txBody>
        </p:sp>
      </p:grpSp>
      <p:cxnSp>
        <p:nvCxnSpPr>
          <p:cNvPr id="9" name="Straight Arrow Connector 8"/>
          <p:cNvCxnSpPr/>
          <p:nvPr/>
        </p:nvCxnSpPr>
        <p:spPr>
          <a:xfrm flipH="1">
            <a:off x="5562600" y="4419600"/>
            <a:ext cx="18288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447800"/>
            <a:ext cx="7543800" cy="505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15000" y="2590800"/>
            <a:ext cx="2980816" cy="646331"/>
          </a:xfrm>
          <a:prstGeom prst="rect">
            <a:avLst/>
          </a:prstGeom>
          <a:solidFill>
            <a:srgbClr val="FFFF00"/>
          </a:solidFill>
        </p:spPr>
        <p:txBody>
          <a:bodyPr wrap="none" rtlCol="0">
            <a:spAutoFit/>
          </a:bodyPr>
          <a:lstStyle/>
          <a:p>
            <a:r>
              <a:rPr lang="en-US" dirty="0" smtClean="0"/>
              <a:t>Each code number represents</a:t>
            </a:r>
          </a:p>
          <a:p>
            <a:r>
              <a:rPr lang="en-US" dirty="0" smtClean="0"/>
              <a:t>a plaintext </a:t>
            </a:r>
            <a:r>
              <a:rPr lang="en-US" b="1" dirty="0" smtClean="0"/>
              <a:t>word</a:t>
            </a:r>
            <a:r>
              <a:rPr lang="en-US" dirty="0" smtClean="0"/>
              <a:t>, not letter</a:t>
            </a:r>
            <a:endParaRPr lang="en-US" dirty="0"/>
          </a:p>
        </p:txBody>
      </p:sp>
    </p:spTree>
    <p:extLst>
      <p:ext uri="{BB962C8B-B14F-4D97-AF65-F5344CB8AC3E}">
        <p14:creationId xmlns:p14="http://schemas.microsoft.com/office/powerpoint/2010/main" val="7308756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knight\Desktop\IMG_3587.JPG"/>
          <p:cNvPicPr>
            <a:picLocks noChangeAspect="1" noChangeArrowheads="1"/>
          </p:cNvPicPr>
          <p:nvPr/>
        </p:nvPicPr>
        <p:blipFill>
          <a:blip r:embed="rId2" cstate="print"/>
          <a:srcRect/>
          <a:stretch>
            <a:fillRect/>
          </a:stretch>
        </p:blipFill>
        <p:spPr bwMode="auto">
          <a:xfrm>
            <a:off x="609600" y="847725"/>
            <a:ext cx="7810500" cy="5857875"/>
          </a:xfrm>
          <a:prstGeom prst="rect">
            <a:avLst/>
          </a:prstGeom>
          <a:noFill/>
        </p:spPr>
      </p:pic>
      <p:sp>
        <p:nvSpPr>
          <p:cNvPr id="5" name="TextBox 4"/>
          <p:cNvSpPr txBox="1"/>
          <p:nvPr/>
        </p:nvSpPr>
        <p:spPr>
          <a:xfrm>
            <a:off x="152400" y="3429000"/>
            <a:ext cx="2833533" cy="523220"/>
          </a:xfrm>
          <a:prstGeom prst="rect">
            <a:avLst/>
          </a:prstGeom>
          <a:solidFill>
            <a:srgbClr val="FFFF00"/>
          </a:solidFill>
        </p:spPr>
        <p:txBody>
          <a:bodyPr wrap="none" rtlCol="0">
            <a:spAutoFit/>
          </a:bodyPr>
          <a:lstStyle/>
          <a:p>
            <a:r>
              <a:rPr lang="en-US" sz="2800" dirty="0" err="1" smtClean="0"/>
              <a:t>Encipherment</a:t>
            </a:r>
            <a:r>
              <a:rPr lang="en-US" sz="2800" dirty="0" smtClean="0"/>
              <a:t> Key</a:t>
            </a:r>
            <a:endParaRPr lang="en-US" sz="2800" dirty="0"/>
          </a:p>
        </p:txBody>
      </p:sp>
      <p:sp>
        <p:nvSpPr>
          <p:cNvPr id="6" name="TextBox 5"/>
          <p:cNvSpPr txBox="1"/>
          <p:nvPr/>
        </p:nvSpPr>
        <p:spPr>
          <a:xfrm>
            <a:off x="152400" y="2057400"/>
            <a:ext cx="2868799" cy="523220"/>
          </a:xfrm>
          <a:prstGeom prst="rect">
            <a:avLst/>
          </a:prstGeom>
          <a:solidFill>
            <a:srgbClr val="FFFF00"/>
          </a:solidFill>
        </p:spPr>
        <p:txBody>
          <a:bodyPr wrap="none" rtlCol="0">
            <a:spAutoFit/>
          </a:bodyPr>
          <a:lstStyle/>
          <a:p>
            <a:r>
              <a:rPr lang="en-US" sz="2800" dirty="0" smtClean="0"/>
              <a:t>Decipherment Key</a:t>
            </a:r>
            <a:endParaRPr lang="en-US" sz="2800" dirty="0"/>
          </a:p>
        </p:txBody>
      </p:sp>
      <p:sp>
        <p:nvSpPr>
          <p:cNvPr id="8" name="TextBox 7"/>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cxnSp>
        <p:nvCxnSpPr>
          <p:cNvPr id="10" name="Straight Arrow Connector 9"/>
          <p:cNvCxnSpPr/>
          <p:nvPr/>
        </p:nvCxnSpPr>
        <p:spPr>
          <a:xfrm flipV="1">
            <a:off x="3048000" y="1905000"/>
            <a:ext cx="457200" cy="228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71800" y="3886200"/>
            <a:ext cx="457200" cy="304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9951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1930" name="Text Box 49"/>
          <p:cNvSpPr txBox="1">
            <a:spLocks noChangeArrowheads="1"/>
          </p:cNvSpPr>
          <p:nvPr/>
        </p:nvSpPr>
        <p:spPr bwMode="auto">
          <a:xfrm>
            <a:off x="6553200" y="2743200"/>
            <a:ext cx="2209800" cy="2959100"/>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ar-SA"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ar-SA"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"إذا نجحت حماس أو فتح سيكون هذا خيار الشعب الفلسطيني، وعلى الجميع قبول هذا الخيار بكل ترحاب</a:t>
            </a:r>
            <a:r>
              <a:rPr lang="en-US" sz="900" dirty="0">
                <a:latin typeface="Arabic Transparent"/>
              </a:rPr>
              <a:t>".</a:t>
            </a:r>
          </a:p>
          <a:p>
            <a:r>
              <a:rPr lang="ar-SA"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ar-SA" sz="900" dirty="0">
                <a:latin typeface="Arabic Transparent"/>
                <a:cs typeface="Times New Roman (Arabic)" charset="-78"/>
              </a:rPr>
              <a:t>وقال قريع في كلمة له خلال مؤتمر نظمته وزارة الأوقاف في رام الله "سينسحبون 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1924"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grpSp>
        <p:nvGrpSpPr>
          <p:cNvPr id="2" name="Group 7"/>
          <p:cNvGrpSpPr>
            <a:grpSpLocks/>
          </p:cNvGrpSpPr>
          <p:nvPr/>
        </p:nvGrpSpPr>
        <p:grpSpPr bwMode="auto">
          <a:xfrm rot="5400000">
            <a:off x="1196975" y="3581400"/>
            <a:ext cx="762000" cy="762000"/>
            <a:chOff x="2544" y="1584"/>
            <a:chExt cx="480" cy="480"/>
          </a:xfrm>
        </p:grpSpPr>
        <p:sp>
          <p:nvSpPr>
            <p:cNvPr id="81955"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1956"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1957"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1958"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1959"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1960"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1961"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1962"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1963"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1964"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1976"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1977"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1978"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1979"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1980"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1981"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1982"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1983"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1984"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1966"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7"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8"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9"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0"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1"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2"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3"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4"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5"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1926"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7"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8"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1930" name="Text Box 49"/>
          <p:cNvSpPr txBox="1">
            <a:spLocks noChangeArrowheads="1"/>
          </p:cNvSpPr>
          <p:nvPr/>
        </p:nvSpPr>
        <p:spPr bwMode="auto">
          <a:xfrm>
            <a:off x="6553200" y="2743200"/>
            <a:ext cx="2209800" cy="2959100"/>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ar-SA"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ar-SA"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"إذا نجحت حماس أو فتح سيكون هذا خيار الشعب الفلسطيني، وعلى الجميع قبول هذا الخيار بكل ترحاب</a:t>
            </a:r>
            <a:r>
              <a:rPr lang="en-US" sz="900" dirty="0">
                <a:latin typeface="Arabic Transparent"/>
              </a:rPr>
              <a:t>".</a:t>
            </a:r>
          </a:p>
          <a:p>
            <a:r>
              <a:rPr lang="ar-SA"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ar-SA" sz="900" dirty="0">
                <a:latin typeface="Arabic Transparent"/>
                <a:cs typeface="Times New Roman (Arabic)" charset="-78"/>
              </a:rPr>
              <a:t>وقال قريع في كلمة له خلال مؤتمر نظمته وزارة الأوقاف في رام الله "سينسحبون 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grpSp>
        <p:nvGrpSpPr>
          <p:cNvPr id="4" name="Group 52"/>
          <p:cNvGrpSpPr>
            <a:grpSpLocks/>
          </p:cNvGrpSpPr>
          <p:nvPr/>
        </p:nvGrpSpPr>
        <p:grpSpPr bwMode="auto">
          <a:xfrm>
            <a:off x="4953000" y="3733800"/>
            <a:ext cx="533400" cy="534988"/>
            <a:chOff x="2880" y="3695"/>
            <a:chExt cx="336" cy="337"/>
          </a:xfrm>
        </p:grpSpPr>
        <p:sp>
          <p:nvSpPr>
            <p:cNvPr id="81934"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1935"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1936"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1937"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1938"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1939"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1940"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1941"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1942"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1943"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1944"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1945"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1946"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1947"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1948"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49"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0"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1"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2"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3"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4"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1932" name="Picture 75" descr="Warren Weaver"/>
          <p:cNvPicPr>
            <a:picLocks noChangeAspect="1" noChangeArrowheads="1"/>
          </p:cNvPicPr>
          <p:nvPr/>
        </p:nvPicPr>
        <p:blipFill>
          <a:blip r:embed="rId2" cstate="print"/>
          <a:srcRect/>
          <a:stretch>
            <a:fillRect/>
          </a:stretch>
        </p:blipFill>
        <p:spPr bwMode="auto">
          <a:xfrm>
            <a:off x="4953000" y="1143000"/>
            <a:ext cx="1524000" cy="1911638"/>
          </a:xfrm>
          <a:prstGeom prst="rect">
            <a:avLst/>
          </a:prstGeom>
          <a:noFill/>
          <a:ln w="9525">
            <a:noFill/>
            <a:miter lim="800000"/>
            <a:headEnd/>
            <a:tailEnd/>
          </a:ln>
        </p:spPr>
      </p:pic>
      <p:sp>
        <p:nvSpPr>
          <p:cNvPr id="81933" name="AutoShape 76"/>
          <p:cNvSpPr>
            <a:spLocks noChangeArrowheads="1"/>
          </p:cNvSpPr>
          <p:nvPr/>
        </p:nvSpPr>
        <p:spPr bwMode="auto">
          <a:xfrm flipH="1">
            <a:off x="152400" y="990600"/>
            <a:ext cx="4495800" cy="1981200"/>
          </a:xfrm>
          <a:prstGeom prst="wedgeRectCallout">
            <a:avLst>
              <a:gd name="adj1" fmla="val -63332"/>
              <a:gd name="adj2" fmla="val 24404"/>
            </a:avLst>
          </a:prstGeom>
          <a:solidFill>
            <a:srgbClr val="FFFF00"/>
          </a:solidFill>
          <a:ln w="9525">
            <a:solidFill>
              <a:schemeClr val="tx1"/>
            </a:solidFill>
            <a:miter lim="800000"/>
            <a:headEnd/>
            <a:tailEnd/>
          </a:ln>
        </p:spPr>
        <p:txBody>
          <a:bodyPr/>
          <a:lstStyle/>
          <a:p>
            <a:r>
              <a:rPr lang="en-US" sz="2400" dirty="0"/>
              <a:t>“When I look at </a:t>
            </a:r>
            <a:r>
              <a:rPr lang="en-US" sz="2400" b="1" dirty="0" smtClean="0"/>
              <a:t>this</a:t>
            </a:r>
            <a:r>
              <a:rPr lang="en-US" sz="2400" dirty="0" smtClean="0"/>
              <a:t> </a:t>
            </a:r>
            <a:r>
              <a:rPr lang="en-US" sz="2400" b="1" dirty="0" smtClean="0"/>
              <a:t>giant corpus of Arabic</a:t>
            </a:r>
            <a:r>
              <a:rPr lang="en-US" sz="2400" dirty="0"/>
              <a:t>, I say to myself, this is really English, but it has been encoded in some strange symbols!!!  Let’s decode!!!”</a:t>
            </a:r>
          </a:p>
          <a:p>
            <a:pPr algn="ctr"/>
            <a:endParaRPr lang="en-US" sz="2000" b="1" dirty="0"/>
          </a:p>
        </p:txBody>
      </p:sp>
      <p:sp>
        <p:nvSpPr>
          <p:cNvPr id="65"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66"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sp>
        <p:nvSpPr>
          <p:cNvPr id="67"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68" name="TextBox 67"/>
          <p:cNvSpPr txBox="1"/>
          <p:nvPr/>
        </p:nvSpPr>
        <p:spPr>
          <a:xfrm>
            <a:off x="6446578" y="1066800"/>
            <a:ext cx="725840" cy="646331"/>
          </a:xfrm>
          <a:prstGeom prst="rect">
            <a:avLst/>
          </a:prstGeom>
          <a:noFill/>
        </p:spPr>
        <p:txBody>
          <a:bodyPr wrap="none" rtlCol="0">
            <a:spAutoFit/>
          </a:bodyPr>
          <a:lstStyle/>
          <a:p>
            <a:r>
              <a:rPr lang="en-US" b="1" dirty="0" smtClean="0"/>
              <a:t>OUR</a:t>
            </a:r>
          </a:p>
          <a:p>
            <a:r>
              <a:rPr lang="en-US" b="1" dirty="0" smtClean="0"/>
              <a:t>HERO</a:t>
            </a:r>
            <a:endParaRPr lang="en-US" b="1" dirty="0"/>
          </a:p>
        </p:txBody>
      </p:sp>
    </p:spTree>
    <p:extLst>
      <p:ext uri="{BB962C8B-B14F-4D97-AF65-F5344CB8AC3E}">
        <p14:creationId xmlns:p14="http://schemas.microsoft.com/office/powerpoint/2010/main" val="19986694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
        <p:nvSpPr>
          <p:cNvPr id="6" name="Oval 5"/>
          <p:cNvSpPr/>
          <p:nvPr/>
        </p:nvSpPr>
        <p:spPr>
          <a:xfrm>
            <a:off x="33528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294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440606" y="1343085"/>
            <a:ext cx="3586238" cy="523220"/>
          </a:xfrm>
          <a:prstGeom prst="rect">
            <a:avLst/>
          </a:prstGeom>
          <a:noFill/>
        </p:spPr>
        <p:txBody>
          <a:bodyPr wrap="none" rtlCol="0">
            <a:spAutoFit/>
          </a:bodyPr>
          <a:lstStyle/>
          <a:p>
            <a:r>
              <a:rPr lang="en-US" sz="2800" dirty="0" smtClean="0"/>
              <a:t>&lt;n&gt;&lt;n&gt;* </a:t>
            </a:r>
            <a:r>
              <a:rPr lang="en-US" sz="2800" b="1" dirty="0" smtClean="0"/>
              <a:t>???</a:t>
            </a:r>
            <a:r>
              <a:rPr lang="en-US" sz="2800" dirty="0" smtClean="0"/>
              <a:t> 19&lt;n&gt;&lt;n&gt;</a:t>
            </a:r>
            <a:endParaRPr lang="en-US" sz="2800" dirty="0"/>
          </a:p>
        </p:txBody>
      </p:sp>
      <p:sp>
        <p:nvSpPr>
          <p:cNvPr id="4" name="TextBox 3"/>
          <p:cNvSpPr txBox="1"/>
          <p:nvPr/>
        </p:nvSpPr>
        <p:spPr>
          <a:xfrm>
            <a:off x="304800" y="2057400"/>
            <a:ext cx="2736134" cy="4154984"/>
          </a:xfrm>
          <a:prstGeom prst="rect">
            <a:avLst/>
          </a:prstGeom>
          <a:noFill/>
        </p:spPr>
        <p:txBody>
          <a:bodyPr wrap="none" rtlCol="0">
            <a:spAutoFit/>
          </a:bodyPr>
          <a:lstStyle/>
          <a:p>
            <a:r>
              <a:rPr lang="en-US" sz="2400" dirty="0" smtClean="0"/>
              <a:t>9 </a:t>
            </a:r>
            <a:r>
              <a:rPr lang="en-US" sz="2400" dirty="0" err="1" smtClean="0"/>
              <a:t>Hzyr!n</a:t>
            </a:r>
            <a:r>
              <a:rPr lang="en-US" sz="2400" dirty="0" smtClean="0"/>
              <a:t> 1942</a:t>
            </a:r>
          </a:p>
          <a:p>
            <a:r>
              <a:rPr lang="en-US" sz="2400" dirty="0" smtClean="0"/>
              <a:t>8 </a:t>
            </a:r>
            <a:r>
              <a:rPr lang="en-US" sz="2400" dirty="0" err="1" smtClean="0"/>
              <a:t>tshryn</a:t>
            </a:r>
            <a:r>
              <a:rPr lang="en-US" sz="2400" dirty="0" smtClean="0"/>
              <a:t> !</a:t>
            </a:r>
            <a:r>
              <a:rPr lang="en-US" sz="2400" dirty="0" err="1" smtClean="0"/>
              <a:t>l!wl</a:t>
            </a:r>
            <a:r>
              <a:rPr lang="en-US" sz="2400" dirty="0" smtClean="0"/>
              <a:t> 1990</a:t>
            </a:r>
          </a:p>
          <a:p>
            <a:r>
              <a:rPr lang="en-US" sz="2400" dirty="0" smtClean="0"/>
              <a:t>7 </a:t>
            </a:r>
            <a:r>
              <a:rPr lang="en-US" sz="2400" dirty="0" err="1" smtClean="0"/>
              <a:t>k!nwn</a:t>
            </a:r>
            <a:r>
              <a:rPr lang="en-US" sz="2400" dirty="0" smtClean="0"/>
              <a:t> !</a:t>
            </a:r>
            <a:r>
              <a:rPr lang="en-US" sz="2400" dirty="0" err="1" smtClean="0"/>
              <a:t>l!wl</a:t>
            </a:r>
            <a:r>
              <a:rPr lang="en-US" sz="2400" dirty="0" smtClean="0"/>
              <a:t> 1993</a:t>
            </a:r>
          </a:p>
          <a:p>
            <a:r>
              <a:rPr lang="en-US" sz="2400" dirty="0" smtClean="0"/>
              <a:t>6 !'</a:t>
            </a:r>
            <a:r>
              <a:rPr lang="en-US" sz="2400" dirty="0" err="1" smtClean="0"/>
              <a:t>y!r</a:t>
            </a:r>
            <a:r>
              <a:rPr lang="en-US" sz="2400" dirty="0" smtClean="0"/>
              <a:t> 1993</a:t>
            </a:r>
          </a:p>
          <a:p>
            <a:r>
              <a:rPr lang="en-US" sz="2400" dirty="0" smtClean="0"/>
              <a:t>6 !~</a:t>
            </a:r>
            <a:r>
              <a:rPr lang="en-US" sz="2400" dirty="0" err="1" smtClean="0"/>
              <a:t>Adh!r</a:t>
            </a:r>
            <a:r>
              <a:rPr lang="en-US" sz="2400" dirty="0" smtClean="0"/>
              <a:t> 1991</a:t>
            </a:r>
          </a:p>
          <a:p>
            <a:r>
              <a:rPr lang="en-US" sz="2400" dirty="0" smtClean="0"/>
              <a:t>5 </a:t>
            </a:r>
            <a:r>
              <a:rPr lang="en-US" sz="2400" dirty="0" err="1" smtClean="0"/>
              <a:t>shb!T</a:t>
            </a:r>
            <a:r>
              <a:rPr lang="en-US" sz="2400" dirty="0" smtClean="0"/>
              <a:t> 1950</a:t>
            </a:r>
          </a:p>
          <a:p>
            <a:r>
              <a:rPr lang="en-US" sz="2400" dirty="0" smtClean="0"/>
              <a:t>4 </a:t>
            </a:r>
            <a:r>
              <a:rPr lang="en-US" sz="2400" dirty="0" err="1" smtClean="0"/>
              <a:t>Hzyr!n</a:t>
            </a:r>
            <a:r>
              <a:rPr lang="en-US" sz="2400" dirty="0" smtClean="0"/>
              <a:t> 1989</a:t>
            </a:r>
          </a:p>
          <a:p>
            <a:r>
              <a:rPr lang="en-US" sz="2400" dirty="0" smtClean="0"/>
              <a:t>30 !~</a:t>
            </a:r>
            <a:r>
              <a:rPr lang="en-US" sz="2400" dirty="0" err="1" smtClean="0"/>
              <a:t>Adh!r</a:t>
            </a:r>
            <a:r>
              <a:rPr lang="en-US" sz="2400" dirty="0" smtClean="0"/>
              <a:t> 1944</a:t>
            </a:r>
          </a:p>
          <a:p>
            <a:r>
              <a:rPr lang="en-US" sz="2400" dirty="0" smtClean="0"/>
              <a:t>29 !</a:t>
            </a:r>
            <a:r>
              <a:rPr lang="en-US" sz="2400" dirty="0" err="1" smtClean="0"/>
              <a:t>y!r</a:t>
            </a:r>
            <a:r>
              <a:rPr lang="en-US" sz="2400" dirty="0" smtClean="0"/>
              <a:t> 1945</a:t>
            </a:r>
          </a:p>
          <a:p>
            <a:r>
              <a:rPr lang="en-US" sz="2400" dirty="0" smtClean="0"/>
              <a:t>29 !~</a:t>
            </a:r>
            <a:r>
              <a:rPr lang="en-US" sz="2400" dirty="0" err="1" smtClean="0"/>
              <a:t>Adh!r</a:t>
            </a:r>
            <a:r>
              <a:rPr lang="en-US" sz="2400" dirty="0" smtClean="0"/>
              <a:t> 1993</a:t>
            </a:r>
          </a:p>
          <a:p>
            <a:r>
              <a:rPr lang="en-US" sz="2400" dirty="0" smtClean="0"/>
              <a:t>28 </a:t>
            </a:r>
            <a:r>
              <a:rPr lang="en-US" sz="2400" dirty="0" err="1" smtClean="0"/>
              <a:t>k!nwn</a:t>
            </a:r>
            <a:r>
              <a:rPr lang="en-US" sz="2400" dirty="0" smtClean="0"/>
              <a:t> !</a:t>
            </a:r>
            <a:r>
              <a:rPr lang="en-US" sz="2400" dirty="0" err="1" smtClean="0"/>
              <a:t>l!'wl</a:t>
            </a:r>
            <a:r>
              <a:rPr lang="en-US" sz="2400" dirty="0" smtClean="0"/>
              <a:t> 1994</a:t>
            </a:r>
          </a:p>
        </p:txBody>
      </p:sp>
      <p:sp>
        <p:nvSpPr>
          <p:cNvPr id="5" name="TextBox 4"/>
          <p:cNvSpPr txBox="1"/>
          <p:nvPr/>
        </p:nvSpPr>
        <p:spPr>
          <a:xfrm>
            <a:off x="3352800" y="2057400"/>
            <a:ext cx="2682016" cy="4154984"/>
          </a:xfrm>
          <a:prstGeom prst="rect">
            <a:avLst/>
          </a:prstGeom>
          <a:noFill/>
        </p:spPr>
        <p:txBody>
          <a:bodyPr wrap="none" rtlCol="0">
            <a:spAutoFit/>
          </a:bodyPr>
          <a:lstStyle/>
          <a:p>
            <a:r>
              <a:rPr lang="en-US" sz="2400" dirty="0" smtClean="0"/>
              <a:t>27 </a:t>
            </a:r>
            <a:r>
              <a:rPr lang="en-US" sz="2400" dirty="0" err="1" smtClean="0"/>
              <a:t>tmwz</a:t>
            </a:r>
            <a:r>
              <a:rPr lang="en-US" sz="2400" dirty="0" smtClean="0"/>
              <a:t> 1993</a:t>
            </a:r>
          </a:p>
          <a:p>
            <a:r>
              <a:rPr lang="en-US" sz="2400" dirty="0" smtClean="0"/>
              <a:t>26 </a:t>
            </a:r>
            <a:r>
              <a:rPr lang="en-US" sz="2400" dirty="0" err="1" smtClean="0"/>
              <a:t>tmwz</a:t>
            </a:r>
            <a:r>
              <a:rPr lang="en-US" sz="2400" dirty="0" smtClean="0"/>
              <a:t> 1953</a:t>
            </a:r>
          </a:p>
          <a:p>
            <a:r>
              <a:rPr lang="en-US" sz="2400" dirty="0" smtClean="0"/>
              <a:t>26 </a:t>
            </a:r>
            <a:r>
              <a:rPr lang="en-US" sz="2400" dirty="0" err="1" smtClean="0"/>
              <a:t>shb!T</a:t>
            </a:r>
            <a:r>
              <a:rPr lang="en-US" sz="2400" dirty="0" smtClean="0"/>
              <a:t> 1993</a:t>
            </a:r>
          </a:p>
          <a:p>
            <a:r>
              <a:rPr lang="en-US" sz="2400" dirty="0" smtClean="0"/>
              <a:t>26 </a:t>
            </a:r>
            <a:r>
              <a:rPr lang="en-US" sz="2400" dirty="0" err="1" smtClean="0"/>
              <a:t>k!nwn</a:t>
            </a:r>
            <a:r>
              <a:rPr lang="en-US" sz="2400" dirty="0" smtClean="0"/>
              <a:t> !</a:t>
            </a:r>
            <a:r>
              <a:rPr lang="en-US" sz="2400" dirty="0" err="1" smtClean="0"/>
              <a:t>l!wl</a:t>
            </a:r>
            <a:r>
              <a:rPr lang="en-US" sz="2400" dirty="0" smtClean="0"/>
              <a:t> 1994</a:t>
            </a:r>
          </a:p>
          <a:p>
            <a:r>
              <a:rPr lang="en-US" sz="2400" dirty="0" smtClean="0"/>
              <a:t>25 !</a:t>
            </a:r>
            <a:r>
              <a:rPr lang="en-US" sz="2400" dirty="0" err="1" smtClean="0"/>
              <a:t>ylwl</a:t>
            </a:r>
            <a:r>
              <a:rPr lang="en-US" sz="2400" dirty="0" smtClean="0"/>
              <a:t> 1926</a:t>
            </a:r>
          </a:p>
          <a:p>
            <a:r>
              <a:rPr lang="en-US" sz="2400" dirty="0" smtClean="0"/>
              <a:t>24 !~</a:t>
            </a:r>
            <a:r>
              <a:rPr lang="en-US" sz="2400" dirty="0" err="1" smtClean="0"/>
              <a:t>Adh!r</a:t>
            </a:r>
            <a:r>
              <a:rPr lang="en-US" sz="2400" dirty="0" smtClean="0"/>
              <a:t> 1993</a:t>
            </a:r>
          </a:p>
          <a:p>
            <a:r>
              <a:rPr lang="en-US" sz="2400" dirty="0" smtClean="0"/>
              <a:t>22 !</a:t>
            </a:r>
            <a:r>
              <a:rPr lang="en-US" sz="2400" dirty="0" err="1" smtClean="0"/>
              <a:t>ylwl</a:t>
            </a:r>
            <a:r>
              <a:rPr lang="en-US" sz="2400" dirty="0" smtClean="0"/>
              <a:t> 1957</a:t>
            </a:r>
          </a:p>
          <a:p>
            <a:r>
              <a:rPr lang="en-US" sz="2400" dirty="0" smtClean="0"/>
              <a:t>22 </a:t>
            </a:r>
            <a:r>
              <a:rPr lang="en-US" sz="2400" dirty="0" err="1" smtClean="0"/>
              <a:t>tshryn</a:t>
            </a:r>
            <a:r>
              <a:rPr lang="en-US" sz="2400" dirty="0" smtClean="0"/>
              <a:t> !</a:t>
            </a:r>
            <a:r>
              <a:rPr lang="en-US" sz="2400" dirty="0" err="1" smtClean="0"/>
              <a:t>l!wl</a:t>
            </a:r>
            <a:r>
              <a:rPr lang="en-US" sz="2400" dirty="0" smtClean="0"/>
              <a:t> 1948</a:t>
            </a:r>
          </a:p>
          <a:p>
            <a:r>
              <a:rPr lang="en-US" sz="2400" dirty="0" smtClean="0"/>
              <a:t>22 </a:t>
            </a:r>
            <a:r>
              <a:rPr lang="en-US" sz="2400" dirty="0" err="1" smtClean="0"/>
              <a:t>tmwz</a:t>
            </a:r>
            <a:r>
              <a:rPr lang="en-US" sz="2400" dirty="0" smtClean="0"/>
              <a:t> 1952</a:t>
            </a:r>
          </a:p>
          <a:p>
            <a:r>
              <a:rPr lang="en-US" sz="2400" dirty="0" smtClean="0"/>
              <a:t>21 !</a:t>
            </a:r>
            <a:r>
              <a:rPr lang="en-US" sz="2400" dirty="0" err="1" smtClean="0"/>
              <a:t>y!r</a:t>
            </a:r>
            <a:r>
              <a:rPr lang="en-US" sz="2400" dirty="0" smtClean="0"/>
              <a:t> 1994</a:t>
            </a:r>
          </a:p>
          <a:p>
            <a:r>
              <a:rPr lang="en-US" sz="2400" dirty="0" smtClean="0"/>
              <a:t>21 </a:t>
            </a:r>
            <a:r>
              <a:rPr lang="en-US" sz="2400" dirty="0" err="1" smtClean="0"/>
              <a:t>k!nwn</a:t>
            </a:r>
            <a:r>
              <a:rPr lang="en-US" sz="2400" dirty="0" smtClean="0"/>
              <a:t> !</a:t>
            </a:r>
            <a:r>
              <a:rPr lang="en-US" sz="2400" dirty="0" err="1" smtClean="0"/>
              <a:t>l!wl</a:t>
            </a:r>
            <a:r>
              <a:rPr lang="en-US" sz="2400" dirty="0" smtClean="0"/>
              <a:t> 1988</a:t>
            </a:r>
          </a:p>
        </p:txBody>
      </p:sp>
      <p:sp>
        <p:nvSpPr>
          <p:cNvPr id="6" name="TextBox 5"/>
          <p:cNvSpPr txBox="1"/>
          <p:nvPr/>
        </p:nvSpPr>
        <p:spPr>
          <a:xfrm>
            <a:off x="6324600" y="2057400"/>
            <a:ext cx="2749342" cy="4154984"/>
          </a:xfrm>
          <a:prstGeom prst="rect">
            <a:avLst/>
          </a:prstGeom>
          <a:noFill/>
        </p:spPr>
        <p:txBody>
          <a:bodyPr wrap="none" rtlCol="0">
            <a:spAutoFit/>
          </a:bodyPr>
          <a:lstStyle/>
          <a:p>
            <a:r>
              <a:rPr lang="en-US" sz="2400" dirty="0" smtClean="0"/>
              <a:t>21 </a:t>
            </a:r>
            <a:r>
              <a:rPr lang="en-US" sz="2400" dirty="0" err="1" smtClean="0"/>
              <a:t>Hzyr!n</a:t>
            </a:r>
            <a:r>
              <a:rPr lang="en-US" sz="2400" dirty="0" smtClean="0"/>
              <a:t> 1967</a:t>
            </a:r>
          </a:p>
          <a:p>
            <a:r>
              <a:rPr lang="en-US" sz="2400" dirty="0" smtClean="0"/>
              <a:t>20 !'</a:t>
            </a:r>
            <a:r>
              <a:rPr lang="en-US" sz="2400" dirty="0" err="1" smtClean="0"/>
              <a:t>y!r</a:t>
            </a:r>
            <a:r>
              <a:rPr lang="en-US" sz="2400" dirty="0" smtClean="0"/>
              <a:t> 1990</a:t>
            </a:r>
          </a:p>
          <a:p>
            <a:r>
              <a:rPr lang="en-US" sz="2400" dirty="0" smtClean="0"/>
              <a:t>20 </a:t>
            </a:r>
            <a:r>
              <a:rPr lang="en-US" sz="2400" dirty="0" err="1" smtClean="0"/>
              <a:t>tshryn</a:t>
            </a:r>
            <a:r>
              <a:rPr lang="en-US" sz="2400" dirty="0" smtClean="0"/>
              <a:t> !'</a:t>
            </a:r>
            <a:r>
              <a:rPr lang="en-US" sz="2400" dirty="0" err="1" smtClean="0"/>
              <a:t>wl</a:t>
            </a:r>
            <a:r>
              <a:rPr lang="en-US" sz="2400" dirty="0" smtClean="0"/>
              <a:t> 1983</a:t>
            </a:r>
          </a:p>
          <a:p>
            <a:r>
              <a:rPr lang="en-US" sz="2400" dirty="0" smtClean="0"/>
              <a:t>20 </a:t>
            </a:r>
            <a:r>
              <a:rPr lang="en-US" sz="2400" dirty="0" err="1" smtClean="0"/>
              <a:t>tshryn</a:t>
            </a:r>
            <a:r>
              <a:rPr lang="en-US" sz="2400" dirty="0" smtClean="0"/>
              <a:t> !</a:t>
            </a:r>
            <a:r>
              <a:rPr lang="en-US" sz="2400" dirty="0" err="1" smtClean="0"/>
              <a:t>l!'wl</a:t>
            </a:r>
            <a:r>
              <a:rPr lang="en-US" sz="2400" dirty="0" smtClean="0"/>
              <a:t> 1921</a:t>
            </a:r>
          </a:p>
          <a:p>
            <a:r>
              <a:rPr lang="en-US" sz="2400" dirty="0" smtClean="0"/>
              <a:t>1 !</a:t>
            </a:r>
            <a:r>
              <a:rPr lang="en-US" sz="2400" dirty="0" err="1" smtClean="0"/>
              <a:t>y!r</a:t>
            </a:r>
            <a:r>
              <a:rPr lang="en-US" sz="2400" dirty="0" smtClean="0"/>
              <a:t> 1994</a:t>
            </a:r>
          </a:p>
          <a:p>
            <a:r>
              <a:rPr lang="en-US" sz="2400" dirty="0" smtClean="0"/>
              <a:t>17 </a:t>
            </a:r>
            <a:r>
              <a:rPr lang="en-US" sz="2400" dirty="0" err="1" smtClean="0"/>
              <a:t>Hzyr!n</a:t>
            </a:r>
            <a:r>
              <a:rPr lang="en-US" sz="2400" dirty="0" smtClean="0"/>
              <a:t> 1972</a:t>
            </a:r>
          </a:p>
          <a:p>
            <a:r>
              <a:rPr lang="en-US" sz="2400" dirty="0" smtClean="0"/>
              <a:t>16 !</a:t>
            </a:r>
            <a:r>
              <a:rPr lang="en-US" sz="2400" dirty="0" err="1" smtClean="0"/>
              <a:t>ylwl</a:t>
            </a:r>
            <a:r>
              <a:rPr lang="en-US" sz="2400" dirty="0" smtClean="0"/>
              <a:t> 1919</a:t>
            </a:r>
          </a:p>
          <a:p>
            <a:r>
              <a:rPr lang="en-US" sz="2400" dirty="0" smtClean="0"/>
              <a:t>16 </a:t>
            </a:r>
            <a:r>
              <a:rPr lang="en-US" sz="2400" dirty="0" err="1" smtClean="0"/>
              <a:t>Hzyr!n</a:t>
            </a:r>
            <a:r>
              <a:rPr lang="en-US" sz="2400" dirty="0" smtClean="0"/>
              <a:t> 1984</a:t>
            </a:r>
          </a:p>
          <a:p>
            <a:r>
              <a:rPr lang="en-US" sz="2400" dirty="0" smtClean="0"/>
              <a:t>16 !~</a:t>
            </a:r>
            <a:r>
              <a:rPr lang="en-US" sz="2400" dirty="0" err="1" smtClean="0"/>
              <a:t>Ab</a:t>
            </a:r>
            <a:r>
              <a:rPr lang="en-US" sz="2400" dirty="0" smtClean="0"/>
              <a:t> 1929</a:t>
            </a:r>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642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642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642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642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642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642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641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642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641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641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641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641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641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641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641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641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640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641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640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640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640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640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640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640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639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6388"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dirty="0">
                <a:solidFill>
                  <a:schemeClr val="tx2"/>
                </a:solidFill>
              </a:rPr>
              <a:t>Your assignment, translate this to </a:t>
            </a:r>
            <a:r>
              <a:rPr lang="en-US" dirty="0" err="1">
                <a:solidFill>
                  <a:schemeClr val="tx2"/>
                </a:solidFill>
              </a:rPr>
              <a:t>Arcturan</a:t>
            </a:r>
            <a:r>
              <a:rPr lang="en-US" dirty="0">
                <a:solidFill>
                  <a:schemeClr val="tx2"/>
                </a:solidFill>
              </a:rPr>
              <a:t>:    </a:t>
            </a:r>
            <a:r>
              <a:rPr lang="en-US" sz="1600" dirty="0" err="1">
                <a:solidFill>
                  <a:schemeClr val="tx2"/>
                </a:solidFill>
                <a:latin typeface="Times New Roman" pitchFamily="18" charset="0"/>
              </a:rPr>
              <a:t>farok</a:t>
            </a:r>
            <a:r>
              <a:rPr lang="en-US" sz="1600" dirty="0">
                <a:solidFill>
                  <a:schemeClr val="tx2"/>
                </a:solidFill>
                <a:latin typeface="Times New Roman" pitchFamily="18" charset="0"/>
              </a:rPr>
              <a:t> </a:t>
            </a:r>
            <a:r>
              <a:rPr lang="en-US" sz="1600" dirty="0" err="1">
                <a:solidFill>
                  <a:schemeClr val="tx2"/>
                </a:solidFill>
                <a:latin typeface="Times New Roman" pitchFamily="18" charset="0"/>
              </a:rPr>
              <a:t>crrrok</a:t>
            </a:r>
            <a:r>
              <a:rPr lang="en-US" sz="1600" dirty="0">
                <a:solidFill>
                  <a:schemeClr val="tx2"/>
                </a:solidFill>
                <a:latin typeface="Times New Roman" pitchFamily="18" charset="0"/>
              </a:rPr>
              <a:t> </a:t>
            </a:r>
            <a:r>
              <a:rPr lang="en-US" sz="1600" dirty="0" err="1">
                <a:solidFill>
                  <a:schemeClr val="tx2"/>
                </a:solidFill>
                <a:latin typeface="Times New Roman" pitchFamily="18" charset="0"/>
              </a:rPr>
              <a:t>hihok</a:t>
            </a:r>
            <a:r>
              <a:rPr lang="en-US" sz="1600" dirty="0">
                <a:solidFill>
                  <a:schemeClr val="tx2"/>
                </a:solidFill>
                <a:latin typeface="Times New Roman" pitchFamily="18" charset="0"/>
              </a:rPr>
              <a:t> </a:t>
            </a:r>
            <a:r>
              <a:rPr lang="en-US" sz="1600" dirty="0" err="1">
                <a:solidFill>
                  <a:schemeClr val="tx2"/>
                </a:solidFill>
                <a:latin typeface="Times New Roman" pitchFamily="18" charset="0"/>
              </a:rPr>
              <a:t>yorok</a:t>
            </a:r>
            <a:r>
              <a:rPr lang="en-US" sz="1600" dirty="0">
                <a:solidFill>
                  <a:schemeClr val="tx2"/>
                </a:solidFill>
                <a:latin typeface="Times New Roman" pitchFamily="18" charset="0"/>
              </a:rPr>
              <a:t> </a:t>
            </a:r>
            <a:r>
              <a:rPr lang="en-US" sz="1600" dirty="0" err="1">
                <a:solidFill>
                  <a:schemeClr val="tx2"/>
                </a:solidFill>
                <a:latin typeface="Times New Roman" pitchFamily="18" charset="0"/>
              </a:rPr>
              <a:t>clok</a:t>
            </a:r>
            <a:r>
              <a:rPr lang="en-US" sz="1600" dirty="0">
                <a:solidFill>
                  <a:schemeClr val="tx2"/>
                </a:solidFill>
                <a:latin typeface="Times New Roman" pitchFamily="18" charset="0"/>
              </a:rPr>
              <a:t> </a:t>
            </a:r>
            <a:r>
              <a:rPr lang="en-US" sz="1600" dirty="0" err="1">
                <a:solidFill>
                  <a:schemeClr val="tx2"/>
                </a:solidFill>
                <a:latin typeface="Times New Roman" pitchFamily="18" charset="0"/>
              </a:rPr>
              <a:t>kantok</a:t>
            </a:r>
            <a:r>
              <a:rPr lang="en-US" sz="1600" dirty="0">
                <a:solidFill>
                  <a:schemeClr val="tx2"/>
                </a:solidFill>
                <a:latin typeface="Times New Roman" pitchFamily="18" charset="0"/>
              </a:rPr>
              <a:t> ok-</a:t>
            </a:r>
            <a:r>
              <a:rPr lang="en-US" sz="1600" dirty="0" err="1">
                <a:solidFill>
                  <a:schemeClr val="tx2"/>
                </a:solidFill>
                <a:latin typeface="Times New Roman" pitchFamily="18" charset="0"/>
              </a:rPr>
              <a:t>yurp</a:t>
            </a:r>
            <a:endParaRPr lang="en-US" sz="1600" dirty="0">
              <a:solidFill>
                <a:schemeClr val="tx2"/>
              </a:solidFill>
              <a:latin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nvGraphicFramePr>
        <p:xfrm>
          <a:off x="4800600" y="457200"/>
          <a:ext cx="4038600" cy="5151120"/>
        </p:xfrm>
        <a:graphic>
          <a:graphicData uri="http://schemas.openxmlformats.org/drawingml/2006/table">
            <a:tbl>
              <a:tblPr firstRow="1" bandRow="1">
                <a:tableStyleId>{5C22544A-7EE6-4342-B048-85BDC9FD1C3A}</a:tableStyleId>
              </a:tblPr>
              <a:tblGrid>
                <a:gridCol w="2286000"/>
                <a:gridCol w="1752600"/>
              </a:tblGrid>
              <a:tr h="370840">
                <a:tc>
                  <a:txBody>
                    <a:bodyPr/>
                    <a:lstStyle/>
                    <a:p>
                      <a:r>
                        <a:rPr lang="en-US" sz="2000" dirty="0" smtClean="0"/>
                        <a:t>Search query</a:t>
                      </a:r>
                    </a:p>
                  </a:txBody>
                  <a:tcPr/>
                </a:tc>
                <a:tc>
                  <a:txBody>
                    <a:bodyPr/>
                    <a:lstStyle/>
                    <a:p>
                      <a:r>
                        <a:rPr lang="en-US" sz="2000" dirty="0" smtClean="0"/>
                        <a:t>Documents</a:t>
                      </a:r>
                      <a:endParaRPr lang="en-US" sz="2000" dirty="0"/>
                    </a:p>
                  </a:txBody>
                  <a:tcPr/>
                </a:tc>
              </a:tr>
              <a:tr h="370840">
                <a:tc>
                  <a:txBody>
                    <a:bodyPr/>
                    <a:lstStyle/>
                    <a:p>
                      <a:r>
                        <a:rPr lang="en-US" sz="2000" dirty="0" smtClean="0"/>
                        <a:t>January 4, 1967</a:t>
                      </a:r>
                      <a:endParaRPr lang="en-US" sz="2000" dirty="0"/>
                    </a:p>
                  </a:txBody>
                  <a:tcPr/>
                </a:tc>
                <a:tc>
                  <a:txBody>
                    <a:bodyPr/>
                    <a:lstStyle/>
                    <a:p>
                      <a:pPr algn="r"/>
                      <a:r>
                        <a:rPr lang="en-US" sz="2000" dirty="0" smtClean="0"/>
                        <a:t>8040</a:t>
                      </a:r>
                      <a:endParaRPr lang="en-US" sz="2000" dirty="0"/>
                    </a:p>
                  </a:txBody>
                  <a:tcPr/>
                </a:tc>
              </a:tr>
              <a:tr h="370840">
                <a:tc>
                  <a:txBody>
                    <a:bodyPr/>
                    <a:lstStyle/>
                    <a:p>
                      <a:r>
                        <a:rPr lang="en-US" sz="2000" dirty="0" smtClean="0"/>
                        <a:t>February 4, 1967</a:t>
                      </a:r>
                      <a:endParaRPr lang="en-US" sz="2000" dirty="0"/>
                    </a:p>
                  </a:txBody>
                  <a:tcPr/>
                </a:tc>
                <a:tc>
                  <a:txBody>
                    <a:bodyPr/>
                    <a:lstStyle/>
                    <a:p>
                      <a:pPr algn="r"/>
                      <a:r>
                        <a:rPr lang="en-US" sz="2000" dirty="0" smtClean="0"/>
                        <a:t>9270</a:t>
                      </a:r>
                      <a:endParaRPr lang="en-US" sz="2000" dirty="0"/>
                    </a:p>
                  </a:txBody>
                  <a:tcPr/>
                </a:tc>
              </a:tr>
              <a:tr h="370840">
                <a:tc>
                  <a:txBody>
                    <a:bodyPr/>
                    <a:lstStyle/>
                    <a:p>
                      <a:r>
                        <a:rPr lang="en-US" sz="2000" dirty="0" smtClean="0"/>
                        <a:t>March 4, 1967</a:t>
                      </a:r>
                      <a:endParaRPr lang="en-US" sz="2000" dirty="0"/>
                    </a:p>
                  </a:txBody>
                  <a:tcPr/>
                </a:tc>
                <a:tc>
                  <a:txBody>
                    <a:bodyPr/>
                    <a:lstStyle/>
                    <a:p>
                      <a:pPr algn="r"/>
                      <a:r>
                        <a:rPr lang="en-US" sz="2000" dirty="0" smtClean="0"/>
                        <a:t>10700</a:t>
                      </a:r>
                      <a:endParaRPr lang="en-US" sz="2000" dirty="0"/>
                    </a:p>
                  </a:txBody>
                  <a:tcPr/>
                </a:tc>
              </a:tr>
              <a:tr h="370840">
                <a:tc>
                  <a:txBody>
                    <a:bodyPr/>
                    <a:lstStyle/>
                    <a:p>
                      <a:r>
                        <a:rPr lang="en-US" sz="2000" dirty="0" smtClean="0"/>
                        <a:t>April 4, 1967</a:t>
                      </a:r>
                      <a:endParaRPr lang="en-US" sz="2000" dirty="0"/>
                    </a:p>
                  </a:txBody>
                  <a:tcPr/>
                </a:tc>
                <a:tc>
                  <a:txBody>
                    <a:bodyPr/>
                    <a:lstStyle/>
                    <a:p>
                      <a:pPr algn="r"/>
                      <a:r>
                        <a:rPr lang="en-US" sz="2000" dirty="0" smtClean="0"/>
                        <a:t>21800</a:t>
                      </a:r>
                      <a:endParaRPr lang="en-US" sz="2000" dirty="0"/>
                    </a:p>
                  </a:txBody>
                  <a:tcPr/>
                </a:tc>
              </a:tr>
              <a:tr h="370840">
                <a:tc>
                  <a:txBody>
                    <a:bodyPr/>
                    <a:lstStyle/>
                    <a:p>
                      <a:r>
                        <a:rPr lang="en-US" sz="2000" dirty="0" smtClean="0"/>
                        <a:t>May 4, 1967</a:t>
                      </a:r>
                      <a:endParaRPr lang="en-US" sz="2000" dirty="0"/>
                    </a:p>
                  </a:txBody>
                  <a:tcPr/>
                </a:tc>
                <a:tc>
                  <a:txBody>
                    <a:bodyPr/>
                    <a:lstStyle/>
                    <a:p>
                      <a:pPr algn="r"/>
                      <a:r>
                        <a:rPr lang="en-US" sz="2000" dirty="0" smtClean="0"/>
                        <a:t>14000</a:t>
                      </a:r>
                      <a:endParaRPr lang="en-US" sz="2000" dirty="0"/>
                    </a:p>
                  </a:txBody>
                  <a:tcPr/>
                </a:tc>
              </a:tr>
              <a:tr h="370840">
                <a:tc>
                  <a:txBody>
                    <a:bodyPr/>
                    <a:lstStyle/>
                    <a:p>
                      <a:r>
                        <a:rPr lang="en-US" sz="2000" dirty="0" smtClean="0"/>
                        <a:t>June 4, 1967</a:t>
                      </a:r>
                      <a:endParaRPr lang="en-US" sz="2000" dirty="0"/>
                    </a:p>
                  </a:txBody>
                  <a:tcPr/>
                </a:tc>
                <a:tc>
                  <a:txBody>
                    <a:bodyPr/>
                    <a:lstStyle/>
                    <a:p>
                      <a:pPr algn="r"/>
                      <a:r>
                        <a:rPr lang="en-US" sz="2000" dirty="0" smtClean="0"/>
                        <a:t>39300</a:t>
                      </a:r>
                      <a:endParaRPr lang="en-US" sz="2000" dirty="0"/>
                    </a:p>
                  </a:txBody>
                  <a:tcPr/>
                </a:tc>
              </a:tr>
              <a:tr h="370840">
                <a:tc>
                  <a:txBody>
                    <a:bodyPr/>
                    <a:lstStyle/>
                    <a:p>
                      <a:r>
                        <a:rPr lang="en-US" sz="2000" dirty="0" smtClean="0"/>
                        <a:t>July 4, 1967</a:t>
                      </a:r>
                      <a:endParaRPr lang="en-US" sz="2000" dirty="0"/>
                    </a:p>
                  </a:txBody>
                  <a:tcPr/>
                </a:tc>
                <a:tc>
                  <a:txBody>
                    <a:bodyPr/>
                    <a:lstStyle/>
                    <a:p>
                      <a:pPr algn="r"/>
                      <a:r>
                        <a:rPr lang="en-US" sz="2000" dirty="0" smtClean="0"/>
                        <a:t>12600</a:t>
                      </a:r>
                      <a:endParaRPr lang="en-US" sz="2000" dirty="0"/>
                    </a:p>
                  </a:txBody>
                  <a:tcPr/>
                </a:tc>
              </a:tr>
              <a:tr h="370840">
                <a:tc>
                  <a:txBody>
                    <a:bodyPr/>
                    <a:lstStyle/>
                    <a:p>
                      <a:r>
                        <a:rPr lang="en-US" sz="2000" dirty="0" smtClean="0"/>
                        <a:t>August 4, 1967</a:t>
                      </a:r>
                      <a:endParaRPr lang="en-US" sz="2000" dirty="0"/>
                    </a:p>
                  </a:txBody>
                  <a:tcPr/>
                </a:tc>
                <a:tc>
                  <a:txBody>
                    <a:bodyPr/>
                    <a:lstStyle/>
                    <a:p>
                      <a:pPr algn="r"/>
                      <a:r>
                        <a:rPr lang="en-US" sz="2000" dirty="0" smtClean="0"/>
                        <a:t>7970</a:t>
                      </a:r>
                      <a:endParaRPr lang="en-US" sz="2000" dirty="0"/>
                    </a:p>
                  </a:txBody>
                  <a:tcPr/>
                </a:tc>
              </a:tr>
              <a:tr h="370840">
                <a:tc>
                  <a:txBody>
                    <a:bodyPr/>
                    <a:lstStyle/>
                    <a:p>
                      <a:r>
                        <a:rPr lang="en-US" sz="2000" dirty="0" smtClean="0"/>
                        <a:t>September 4, 1967</a:t>
                      </a:r>
                      <a:endParaRPr lang="en-US" sz="2000" dirty="0"/>
                    </a:p>
                  </a:txBody>
                  <a:tcPr/>
                </a:tc>
                <a:tc>
                  <a:txBody>
                    <a:bodyPr/>
                    <a:lstStyle/>
                    <a:p>
                      <a:pPr algn="r"/>
                      <a:r>
                        <a:rPr lang="en-US" sz="2000" dirty="0" smtClean="0"/>
                        <a:t>7390</a:t>
                      </a:r>
                      <a:endParaRPr lang="en-US" sz="2000" dirty="0"/>
                    </a:p>
                  </a:txBody>
                  <a:tcPr/>
                </a:tc>
              </a:tr>
              <a:tr h="370840">
                <a:tc>
                  <a:txBody>
                    <a:bodyPr/>
                    <a:lstStyle/>
                    <a:p>
                      <a:r>
                        <a:rPr lang="en-US" sz="2000" dirty="0" smtClean="0"/>
                        <a:t>October</a:t>
                      </a:r>
                      <a:r>
                        <a:rPr lang="en-US" sz="2000" baseline="0" dirty="0" smtClean="0"/>
                        <a:t> 4, 1967</a:t>
                      </a:r>
                      <a:endParaRPr lang="en-US" sz="2000" dirty="0"/>
                    </a:p>
                  </a:txBody>
                  <a:tcPr/>
                </a:tc>
                <a:tc>
                  <a:txBody>
                    <a:bodyPr/>
                    <a:lstStyle/>
                    <a:p>
                      <a:pPr algn="r"/>
                      <a:r>
                        <a:rPr lang="en-US" sz="2000" dirty="0" smtClean="0"/>
                        <a:t>8800</a:t>
                      </a:r>
                      <a:endParaRPr lang="en-US" sz="2000" dirty="0"/>
                    </a:p>
                  </a:txBody>
                  <a:tcPr/>
                </a:tc>
              </a:tr>
              <a:tr h="370840">
                <a:tc>
                  <a:txBody>
                    <a:bodyPr/>
                    <a:lstStyle/>
                    <a:p>
                      <a:r>
                        <a:rPr lang="en-US" sz="2000" dirty="0" smtClean="0"/>
                        <a:t>November</a:t>
                      </a:r>
                      <a:r>
                        <a:rPr lang="en-US" sz="2000" baseline="0" dirty="0" smtClean="0"/>
                        <a:t> 4, 1967</a:t>
                      </a:r>
                      <a:endParaRPr lang="en-US" sz="2000" dirty="0"/>
                    </a:p>
                  </a:txBody>
                  <a:tcPr/>
                </a:tc>
                <a:tc>
                  <a:txBody>
                    <a:bodyPr/>
                    <a:lstStyle/>
                    <a:p>
                      <a:pPr algn="r"/>
                      <a:r>
                        <a:rPr lang="en-US" sz="2000" dirty="0" smtClean="0"/>
                        <a:t>6560</a:t>
                      </a:r>
                      <a:endParaRPr lang="en-US" sz="2000" dirty="0"/>
                    </a:p>
                  </a:txBody>
                  <a:tcPr/>
                </a:tc>
              </a:tr>
              <a:tr h="370840">
                <a:tc>
                  <a:txBody>
                    <a:bodyPr/>
                    <a:lstStyle/>
                    <a:p>
                      <a:r>
                        <a:rPr lang="en-US" sz="2000" dirty="0" smtClean="0"/>
                        <a:t>December 4, 1967</a:t>
                      </a:r>
                      <a:endParaRPr lang="en-US" sz="2000" dirty="0"/>
                    </a:p>
                  </a:txBody>
                  <a:tcPr/>
                </a:tc>
                <a:tc>
                  <a:txBody>
                    <a:bodyPr/>
                    <a:lstStyle/>
                    <a:p>
                      <a:pPr algn="r"/>
                      <a:r>
                        <a:rPr lang="en-US" sz="2000" dirty="0" smtClean="0"/>
                        <a:t>9770</a:t>
                      </a:r>
                      <a:endParaRPr lang="en-US" sz="2000" dirty="0"/>
                    </a:p>
                  </a:txBody>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
        <p:nvSpPr>
          <p:cNvPr id="7" name="Oval 6"/>
          <p:cNvSpPr/>
          <p:nvPr/>
        </p:nvSpPr>
        <p:spPr>
          <a:xfrm>
            <a:off x="1524000" y="1981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24000" y="25908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Deciphering Spanish Time Expressions</a:t>
            </a:r>
            <a:endParaRPr lang="en-US" dirty="0"/>
          </a:p>
        </p:txBody>
      </p:sp>
      <p:pic>
        <p:nvPicPr>
          <p:cNvPr id="106499" name="Picture 3"/>
          <p:cNvPicPr>
            <a:picLocks noChangeAspect="1" noChangeArrowheads="1"/>
          </p:cNvPicPr>
          <p:nvPr/>
        </p:nvPicPr>
        <p:blipFill>
          <a:blip r:embed="rId2" cstate="print"/>
          <a:srcRect/>
          <a:stretch>
            <a:fillRect/>
          </a:stretch>
        </p:blipFill>
        <p:spPr bwMode="auto">
          <a:xfrm>
            <a:off x="1752600" y="1219200"/>
            <a:ext cx="5714707" cy="5462588"/>
          </a:xfrm>
          <a:prstGeom prst="rect">
            <a:avLst/>
          </a:prstGeom>
          <a:noFill/>
          <a:ln w="9525">
            <a:noFill/>
            <a:miter lim="800000"/>
            <a:headEnd/>
            <a:tailEnd/>
          </a:ln>
        </p:spPr>
      </p:pic>
      <p:sp>
        <p:nvSpPr>
          <p:cNvPr id="6" name="TextBox 5"/>
          <p:cNvSpPr txBox="1"/>
          <p:nvPr/>
        </p:nvSpPr>
        <p:spPr>
          <a:xfrm>
            <a:off x="304800" y="2514600"/>
            <a:ext cx="1812547" cy="2554545"/>
          </a:xfrm>
          <a:prstGeom prst="rect">
            <a:avLst/>
          </a:prstGeom>
          <a:solidFill>
            <a:schemeClr val="bg1"/>
          </a:solidFill>
        </p:spPr>
        <p:txBody>
          <a:bodyPr wrap="none" rtlCol="0">
            <a:spAutoFit/>
          </a:bodyPr>
          <a:lstStyle/>
          <a:p>
            <a:r>
              <a:rPr lang="en-US" sz="2000" b="1" dirty="0" smtClean="0"/>
              <a:t>MT quality</a:t>
            </a:r>
          </a:p>
          <a:p>
            <a:r>
              <a:rPr lang="en-US" sz="2000" b="1" dirty="0" smtClean="0"/>
              <a:t>on test set</a:t>
            </a:r>
          </a:p>
          <a:p>
            <a:endParaRPr lang="en-US" sz="2000" b="1" dirty="0" smtClean="0"/>
          </a:p>
          <a:p>
            <a:r>
              <a:rPr lang="en-US" sz="2000" b="1" dirty="0" smtClean="0"/>
              <a:t>(Edit distance,</a:t>
            </a:r>
          </a:p>
          <a:p>
            <a:r>
              <a:rPr lang="en-US" sz="2000" b="1" dirty="0" smtClean="0"/>
              <a:t>lower is better)</a:t>
            </a:r>
          </a:p>
          <a:p>
            <a:endParaRPr lang="en-US" sz="2000" b="1" dirty="0" smtClean="0"/>
          </a:p>
          <a:p>
            <a:endParaRPr lang="en-US" sz="2000" b="1" dirty="0" smtClean="0"/>
          </a:p>
          <a:p>
            <a:endParaRPr lang="en-US" sz="2000" b="1" dirty="0" smtClean="0"/>
          </a:p>
        </p:txBody>
      </p:sp>
      <p:sp>
        <p:nvSpPr>
          <p:cNvPr id="7" name="TextBox 6"/>
          <p:cNvSpPr txBox="1"/>
          <p:nvPr/>
        </p:nvSpPr>
        <p:spPr>
          <a:xfrm>
            <a:off x="7072780" y="5830669"/>
            <a:ext cx="1811778" cy="646331"/>
          </a:xfrm>
          <a:prstGeom prst="rect">
            <a:avLst/>
          </a:prstGeom>
          <a:solidFill>
            <a:schemeClr val="bg1"/>
          </a:solidFill>
          <a:ln w="38100">
            <a:solidFill>
              <a:srgbClr val="FF0000"/>
            </a:solidFill>
          </a:ln>
        </p:spPr>
        <p:txBody>
          <a:bodyPr wrap="none" rtlCol="0">
            <a:spAutoFit/>
          </a:bodyPr>
          <a:lstStyle/>
          <a:p>
            <a:r>
              <a:rPr lang="en-US" dirty="0" smtClean="0"/>
              <a:t>parallel data,</a:t>
            </a:r>
          </a:p>
          <a:p>
            <a:r>
              <a:rPr lang="en-US" dirty="0" smtClean="0"/>
              <a:t>phrase-based MT</a:t>
            </a:r>
            <a:endParaRPr lang="en-US" dirty="0"/>
          </a:p>
        </p:txBody>
      </p:sp>
      <p:sp>
        <p:nvSpPr>
          <p:cNvPr id="8" name="TextBox 7"/>
          <p:cNvSpPr txBox="1"/>
          <p:nvPr/>
        </p:nvSpPr>
        <p:spPr>
          <a:xfrm>
            <a:off x="7072780" y="5068669"/>
            <a:ext cx="1660583" cy="646331"/>
          </a:xfrm>
          <a:prstGeom prst="rect">
            <a:avLst/>
          </a:prstGeom>
          <a:solidFill>
            <a:schemeClr val="bg1"/>
          </a:solidFill>
          <a:ln w="38100">
            <a:solidFill>
              <a:srgbClr val="92D050"/>
            </a:solidFill>
          </a:ln>
        </p:spPr>
        <p:txBody>
          <a:bodyPr wrap="none" rtlCol="0">
            <a:spAutoFit/>
          </a:bodyPr>
          <a:lstStyle/>
          <a:p>
            <a:r>
              <a:rPr lang="en-US" dirty="0" smtClean="0"/>
              <a:t>parallel data,</a:t>
            </a:r>
          </a:p>
          <a:p>
            <a:r>
              <a:rPr lang="en-US" dirty="0" smtClean="0"/>
              <a:t>word-based MT</a:t>
            </a:r>
            <a:endParaRPr lang="en-US" dirty="0"/>
          </a:p>
        </p:txBody>
      </p:sp>
      <p:sp>
        <p:nvSpPr>
          <p:cNvPr id="9" name="TextBox 8"/>
          <p:cNvSpPr txBox="1"/>
          <p:nvPr/>
        </p:nvSpPr>
        <p:spPr>
          <a:xfrm>
            <a:off x="7072780" y="4267200"/>
            <a:ext cx="1702646" cy="646331"/>
          </a:xfrm>
          <a:prstGeom prst="rect">
            <a:avLst/>
          </a:prstGeom>
          <a:solidFill>
            <a:schemeClr val="bg1"/>
          </a:solidFill>
          <a:ln w="38100">
            <a:solidFill>
              <a:schemeClr val="tx2">
                <a:lumMod val="40000"/>
                <a:lumOff val="60000"/>
              </a:schemeClr>
            </a:solidFill>
          </a:ln>
        </p:spPr>
        <p:txBody>
          <a:bodyPr wrap="none" rtlCol="0">
            <a:spAutoFit/>
          </a:bodyPr>
          <a:lstStyle/>
          <a:p>
            <a:r>
              <a:rPr lang="en-US" b="1" dirty="0" smtClean="0"/>
              <a:t>no</a:t>
            </a:r>
            <a:r>
              <a:rPr lang="en-US" dirty="0" smtClean="0"/>
              <a:t> parallel data,</a:t>
            </a:r>
          </a:p>
          <a:p>
            <a:r>
              <a:rPr lang="en-US" dirty="0" smtClean="0"/>
              <a:t>word-based MT</a:t>
            </a:r>
          </a:p>
        </p:txBody>
      </p:sp>
      <p:sp>
        <p:nvSpPr>
          <p:cNvPr id="10" name="TextBox 9"/>
          <p:cNvSpPr txBox="1"/>
          <p:nvPr/>
        </p:nvSpPr>
        <p:spPr>
          <a:xfrm>
            <a:off x="7601348" y="6455778"/>
            <a:ext cx="1390252" cy="307777"/>
          </a:xfrm>
          <a:prstGeom prst="rect">
            <a:avLst/>
          </a:prstGeom>
          <a:noFill/>
        </p:spPr>
        <p:txBody>
          <a:bodyPr wrap="none" rtlCol="0">
            <a:spAutoFit/>
          </a:bodyPr>
          <a:lstStyle/>
          <a:p>
            <a:r>
              <a:rPr lang="en-US" sz="1400" dirty="0" smtClean="0"/>
              <a:t>local re-ordering</a:t>
            </a:r>
            <a:endParaRPr lang="en-US" sz="1400" dirty="0"/>
          </a:p>
        </p:txBody>
      </p:sp>
      <p:sp>
        <p:nvSpPr>
          <p:cNvPr id="5" name="TextBox 4"/>
          <p:cNvSpPr txBox="1"/>
          <p:nvPr/>
        </p:nvSpPr>
        <p:spPr>
          <a:xfrm>
            <a:off x="152400" y="6324600"/>
            <a:ext cx="1919180" cy="369332"/>
          </a:xfrm>
          <a:prstGeom prst="rect">
            <a:avLst/>
          </a:prstGeom>
          <a:noFill/>
        </p:spPr>
        <p:txBody>
          <a:bodyPr wrap="none" rtlCol="0">
            <a:spAutoFit/>
          </a:bodyPr>
          <a:lstStyle/>
          <a:p>
            <a:r>
              <a:rPr lang="en-US" dirty="0" smtClean="0"/>
              <a:t>[Ravi &amp; Knight 11]</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Scaling Up: Word Substitution</a:t>
            </a:r>
            <a:endParaRPr lang="en-US" sz="4000" dirty="0"/>
          </a:p>
        </p:txBody>
      </p:sp>
      <p:pic>
        <p:nvPicPr>
          <p:cNvPr id="380930" name="Picture 2"/>
          <p:cNvPicPr>
            <a:picLocks noChangeAspect="1" noChangeArrowheads="1"/>
          </p:cNvPicPr>
          <p:nvPr/>
        </p:nvPicPr>
        <p:blipFill>
          <a:blip r:embed="rId2" cstate="print"/>
          <a:srcRect/>
          <a:stretch>
            <a:fillRect/>
          </a:stretch>
        </p:blipFill>
        <p:spPr bwMode="auto">
          <a:xfrm>
            <a:off x="1219200" y="1162050"/>
            <a:ext cx="6677025" cy="5162550"/>
          </a:xfrm>
          <a:prstGeom prst="rect">
            <a:avLst/>
          </a:prstGeom>
          <a:noFill/>
          <a:ln w="9525">
            <a:noFill/>
            <a:miter lim="800000"/>
            <a:headEnd/>
            <a:tailEnd/>
          </a:ln>
        </p:spPr>
      </p:pic>
      <p:sp>
        <p:nvSpPr>
          <p:cNvPr id="4" name="TextBox 3"/>
          <p:cNvSpPr txBox="1"/>
          <p:nvPr/>
        </p:nvSpPr>
        <p:spPr>
          <a:xfrm>
            <a:off x="6934200" y="6400800"/>
            <a:ext cx="1858907" cy="369332"/>
          </a:xfrm>
          <a:prstGeom prst="rect">
            <a:avLst/>
          </a:prstGeom>
          <a:noFill/>
        </p:spPr>
        <p:txBody>
          <a:bodyPr wrap="none" rtlCol="0">
            <a:spAutoFit/>
          </a:bodyPr>
          <a:lstStyle/>
          <a:p>
            <a:r>
              <a:rPr lang="en-US" dirty="0"/>
              <a:t>[</a:t>
            </a:r>
            <a:r>
              <a:rPr lang="en-US" dirty="0" smtClean="0"/>
              <a:t>Dou &amp; Knight 12]</a:t>
            </a:r>
            <a:endParaRPr lang="en-US" dirty="0"/>
          </a:p>
        </p:txBody>
      </p:sp>
      <p:sp>
        <p:nvSpPr>
          <p:cNvPr id="3" name="TextBox 2"/>
          <p:cNvSpPr txBox="1"/>
          <p:nvPr/>
        </p:nvSpPr>
        <p:spPr>
          <a:xfrm>
            <a:off x="5257800" y="3276600"/>
            <a:ext cx="2234907" cy="954107"/>
          </a:xfrm>
          <a:prstGeom prst="rect">
            <a:avLst/>
          </a:prstGeom>
          <a:solidFill>
            <a:srgbClr val="FFFF00"/>
          </a:solidFill>
        </p:spPr>
        <p:txBody>
          <a:bodyPr wrap="none" rtlCol="0">
            <a:spAutoFit/>
          </a:bodyPr>
          <a:lstStyle/>
          <a:p>
            <a:r>
              <a:rPr lang="en-US" sz="2800" dirty="0" smtClean="0"/>
              <a:t>Key method:</a:t>
            </a:r>
          </a:p>
          <a:p>
            <a:r>
              <a:rPr lang="en-US" sz="2800" dirty="0" smtClean="0"/>
              <a:t>Slice sampling</a:t>
            </a:r>
          </a:p>
        </p:txBody>
      </p:sp>
      <p:sp>
        <p:nvSpPr>
          <p:cNvPr id="6" name="TextBox 5"/>
          <p:cNvSpPr txBox="1"/>
          <p:nvPr/>
        </p:nvSpPr>
        <p:spPr>
          <a:xfrm>
            <a:off x="4572000" y="990600"/>
            <a:ext cx="3198953" cy="369332"/>
          </a:xfrm>
          <a:prstGeom prst="rect">
            <a:avLst/>
          </a:prstGeom>
          <a:noFill/>
        </p:spPr>
        <p:txBody>
          <a:bodyPr wrap="none" rtlCol="0">
            <a:spAutoFit/>
          </a:bodyPr>
          <a:lstStyle/>
          <a:p>
            <a:r>
              <a:rPr lang="en-US" dirty="0" smtClean="0"/>
              <a:t>English word substitution cipher</a:t>
            </a:r>
            <a:endParaRPr lang="en-US" dirty="0"/>
          </a:p>
        </p:txBody>
      </p:sp>
    </p:spTree>
    <p:extLst>
      <p:ext uri="{BB962C8B-B14F-4D97-AF65-F5344CB8AC3E}">
        <p14:creationId xmlns:p14="http://schemas.microsoft.com/office/powerpoint/2010/main" val="30723119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39047" y="1342234"/>
            <a:ext cx="6147753" cy="4752975"/>
          </a:xfrm>
          <a:prstGeom prst="rect">
            <a:avLst/>
          </a:prstGeom>
          <a:noFill/>
          <a:ln w="9525">
            <a:noFill/>
            <a:miter lim="800000"/>
            <a:headEnd/>
            <a:tailEnd/>
          </a:ln>
        </p:spPr>
      </p:pic>
      <p:sp>
        <p:nvSpPr>
          <p:cNvPr id="6" name="TextBox 5"/>
          <p:cNvSpPr txBox="1"/>
          <p:nvPr/>
        </p:nvSpPr>
        <p:spPr>
          <a:xfrm>
            <a:off x="3810000" y="6260068"/>
            <a:ext cx="4112729" cy="369332"/>
          </a:xfrm>
          <a:prstGeom prst="rect">
            <a:avLst/>
          </a:prstGeom>
          <a:noFill/>
        </p:spPr>
        <p:txBody>
          <a:bodyPr wrap="none" rtlCol="0">
            <a:spAutoFit/>
          </a:bodyPr>
          <a:lstStyle/>
          <a:p>
            <a:r>
              <a:rPr lang="en-US" dirty="0" smtClean="0"/>
              <a:t>Monolingual Spanish text (running words)</a:t>
            </a:r>
            <a:endParaRPr lang="en-US" dirty="0"/>
          </a:p>
        </p:txBody>
      </p:sp>
      <p:sp>
        <p:nvSpPr>
          <p:cNvPr id="7" name="TextBox 6"/>
          <p:cNvSpPr txBox="1"/>
          <p:nvPr/>
        </p:nvSpPr>
        <p:spPr>
          <a:xfrm>
            <a:off x="172531" y="3214300"/>
            <a:ext cx="2092304" cy="646331"/>
          </a:xfrm>
          <a:prstGeom prst="rect">
            <a:avLst/>
          </a:prstGeom>
          <a:noFill/>
        </p:spPr>
        <p:txBody>
          <a:bodyPr wrap="none" rtlCol="0">
            <a:spAutoFit/>
          </a:bodyPr>
          <a:lstStyle/>
          <a:p>
            <a:r>
              <a:rPr lang="en-US" dirty="0" smtClean="0"/>
              <a:t>Accuracy of learned </a:t>
            </a:r>
          </a:p>
          <a:p>
            <a:r>
              <a:rPr lang="en-US" dirty="0" smtClean="0"/>
              <a:t>bilingual dictionary</a:t>
            </a:r>
            <a:endParaRPr lang="en-US" dirty="0"/>
          </a:p>
        </p:txBody>
      </p:sp>
      <p:sp>
        <p:nvSpPr>
          <p:cNvPr id="23" name="TextBox 22"/>
          <p:cNvSpPr txBox="1"/>
          <p:nvPr/>
        </p:nvSpPr>
        <p:spPr>
          <a:xfrm>
            <a:off x="837089" y="282714"/>
            <a:ext cx="7468711" cy="707886"/>
          </a:xfrm>
          <a:prstGeom prst="rect">
            <a:avLst/>
          </a:prstGeom>
          <a:noFill/>
        </p:spPr>
        <p:txBody>
          <a:bodyPr wrap="none" rtlCol="0">
            <a:spAutoFit/>
          </a:bodyPr>
          <a:lstStyle/>
          <a:p>
            <a:r>
              <a:rPr lang="en-US" sz="4000" dirty="0" smtClean="0"/>
              <a:t>Scaling Up: Translation Dictionaries</a:t>
            </a:r>
            <a:endParaRPr lang="en-US" sz="4000" dirty="0"/>
          </a:p>
        </p:txBody>
      </p:sp>
      <p:sp>
        <p:nvSpPr>
          <p:cNvPr id="4" name="TextBox 3"/>
          <p:cNvSpPr txBox="1"/>
          <p:nvPr/>
        </p:nvSpPr>
        <p:spPr>
          <a:xfrm>
            <a:off x="5811331" y="4800600"/>
            <a:ext cx="1896866" cy="369332"/>
          </a:xfrm>
          <a:prstGeom prst="rect">
            <a:avLst/>
          </a:prstGeom>
          <a:solidFill>
            <a:schemeClr val="bg1">
              <a:lumMod val="85000"/>
            </a:schemeClr>
          </a:solidFill>
        </p:spPr>
        <p:txBody>
          <a:bodyPr wrap="none" rtlCol="0">
            <a:spAutoFit/>
          </a:bodyPr>
          <a:lstStyle/>
          <a:p>
            <a:r>
              <a:rPr lang="en-US" b="1" dirty="0" smtClean="0"/>
              <a:t>[Dou &amp; Knight</a:t>
            </a:r>
            <a:r>
              <a:rPr lang="en-US" b="1" dirty="0"/>
              <a:t> </a:t>
            </a:r>
            <a:r>
              <a:rPr lang="en-US" b="1" dirty="0" smtClean="0"/>
              <a:t>12]</a:t>
            </a:r>
            <a:endParaRPr lang="en-US" b="1" dirty="0"/>
          </a:p>
        </p:txBody>
      </p:sp>
      <p:sp>
        <p:nvSpPr>
          <p:cNvPr id="27" name="TextBox 26"/>
          <p:cNvSpPr txBox="1"/>
          <p:nvPr/>
        </p:nvSpPr>
        <p:spPr>
          <a:xfrm>
            <a:off x="3753931" y="3352800"/>
            <a:ext cx="1896866" cy="369332"/>
          </a:xfrm>
          <a:prstGeom prst="rect">
            <a:avLst/>
          </a:prstGeom>
          <a:solidFill>
            <a:schemeClr val="bg1">
              <a:lumMod val="85000"/>
            </a:schemeClr>
          </a:solidFill>
        </p:spPr>
        <p:txBody>
          <a:bodyPr wrap="none" rtlCol="0">
            <a:spAutoFit/>
          </a:bodyPr>
          <a:lstStyle/>
          <a:p>
            <a:r>
              <a:rPr lang="en-US" b="1" dirty="0" smtClean="0"/>
              <a:t>[Dou &amp; Knight 13]</a:t>
            </a:r>
          </a:p>
        </p:txBody>
      </p:sp>
      <p:sp>
        <p:nvSpPr>
          <p:cNvPr id="28" name="Rectangle 27"/>
          <p:cNvSpPr/>
          <p:nvPr/>
        </p:nvSpPr>
        <p:spPr>
          <a:xfrm>
            <a:off x="6649531" y="1524000"/>
            <a:ext cx="1905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84119" y="1066800"/>
            <a:ext cx="3002681" cy="369332"/>
          </a:xfrm>
          <a:prstGeom prst="rect">
            <a:avLst/>
          </a:prstGeom>
          <a:noFill/>
        </p:spPr>
        <p:txBody>
          <a:bodyPr wrap="none" rtlCol="0">
            <a:spAutoFit/>
          </a:bodyPr>
          <a:lstStyle/>
          <a:p>
            <a:r>
              <a:rPr lang="en-US" dirty="0" smtClean="0"/>
              <a:t>Spanish </a:t>
            </a:r>
            <a:r>
              <a:rPr lang="en-US" dirty="0" smtClean="0"/>
              <a:t>as a cipher for English</a:t>
            </a:r>
            <a:endParaRPr lang="en-US" dirty="0"/>
          </a:p>
        </p:txBody>
      </p:sp>
      <p:sp>
        <p:nvSpPr>
          <p:cNvPr id="25" name="TextBox 24"/>
          <p:cNvSpPr txBox="1"/>
          <p:nvPr/>
        </p:nvSpPr>
        <p:spPr>
          <a:xfrm>
            <a:off x="3246632" y="1692885"/>
            <a:ext cx="4114268" cy="954107"/>
          </a:xfrm>
          <a:prstGeom prst="rect">
            <a:avLst/>
          </a:prstGeom>
          <a:solidFill>
            <a:srgbClr val="FFFF00"/>
          </a:solidFill>
        </p:spPr>
        <p:txBody>
          <a:bodyPr wrap="none" rtlCol="0">
            <a:spAutoFit/>
          </a:bodyPr>
          <a:lstStyle/>
          <a:p>
            <a:r>
              <a:rPr lang="en-US" sz="2800" dirty="0" smtClean="0"/>
              <a:t>Key method:</a:t>
            </a:r>
          </a:p>
          <a:p>
            <a:r>
              <a:rPr lang="en-US" sz="2800" dirty="0" smtClean="0"/>
              <a:t>Dependency bigram</a:t>
            </a:r>
            <a:r>
              <a:rPr lang="en-US" sz="2800" dirty="0"/>
              <a:t> </a:t>
            </a:r>
            <a:r>
              <a:rPr lang="en-US" sz="2800" dirty="0" smtClean="0"/>
              <a:t>model</a:t>
            </a:r>
          </a:p>
        </p:txBody>
      </p:sp>
    </p:spTree>
    <p:extLst>
      <p:ext uri="{BB962C8B-B14F-4D97-AF65-F5344CB8AC3E}">
        <p14:creationId xmlns:p14="http://schemas.microsoft.com/office/powerpoint/2010/main" val="21115813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dirty="0" smtClean="0"/>
              <a:t>Scaling Up: </a:t>
            </a:r>
            <a:r>
              <a:rPr lang="en-US" dirty="0" smtClean="0"/>
              <a:t>Malagasy Translation</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667000"/>
            <a:ext cx="5105400" cy="351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 y="1676400"/>
            <a:ext cx="4113177" cy="707886"/>
          </a:xfrm>
          <a:prstGeom prst="rect">
            <a:avLst/>
          </a:prstGeom>
          <a:noFill/>
        </p:spPr>
        <p:txBody>
          <a:bodyPr wrap="none" rtlCol="0">
            <a:spAutoFit/>
          </a:bodyPr>
          <a:lstStyle/>
          <a:p>
            <a:r>
              <a:rPr lang="en-US" sz="2000" dirty="0" smtClean="0"/>
              <a:t>Small bilingual Malagasy/English text</a:t>
            </a:r>
          </a:p>
          <a:p>
            <a:r>
              <a:rPr lang="en-US" sz="2000" dirty="0" smtClean="0"/>
              <a:t>(need to </a:t>
            </a:r>
            <a:r>
              <a:rPr lang="en-US" sz="2000" b="1" dirty="0" smtClean="0"/>
              <a:t>align</a:t>
            </a:r>
            <a:r>
              <a:rPr lang="en-US" sz="2000" dirty="0" smtClean="0"/>
              <a:t> words [Brown et al 93])</a:t>
            </a:r>
            <a:endParaRPr lang="en-US" sz="2000" dirty="0"/>
          </a:p>
        </p:txBody>
      </p:sp>
      <p:sp>
        <p:nvSpPr>
          <p:cNvPr id="8" name="TextBox 7"/>
          <p:cNvSpPr txBox="1"/>
          <p:nvPr/>
        </p:nvSpPr>
        <p:spPr>
          <a:xfrm>
            <a:off x="4960625" y="1676400"/>
            <a:ext cx="4030975" cy="707886"/>
          </a:xfrm>
          <a:prstGeom prst="rect">
            <a:avLst/>
          </a:prstGeom>
          <a:noFill/>
        </p:spPr>
        <p:txBody>
          <a:bodyPr wrap="none" rtlCol="0">
            <a:spAutoFit/>
          </a:bodyPr>
          <a:lstStyle/>
          <a:p>
            <a:r>
              <a:rPr lang="en-US" sz="2000" dirty="0" smtClean="0"/>
              <a:t>Large Malagasy monolingual text</a:t>
            </a:r>
          </a:p>
          <a:p>
            <a:r>
              <a:rPr lang="en-US" sz="2000" dirty="0" smtClean="0"/>
              <a:t>(need to </a:t>
            </a:r>
            <a:r>
              <a:rPr lang="en-US" sz="2000" b="1" dirty="0" smtClean="0"/>
              <a:t>decipher</a:t>
            </a:r>
            <a:r>
              <a:rPr lang="en-US" sz="2000" dirty="0" smtClean="0"/>
              <a:t> [Dou &amp; Knight 13])</a:t>
            </a:r>
            <a:endParaRPr lang="en-US" sz="2000" dirty="0"/>
          </a:p>
        </p:txBody>
      </p:sp>
      <p:cxnSp>
        <p:nvCxnSpPr>
          <p:cNvPr id="6" name="Straight Arrow Connector 5"/>
          <p:cNvCxnSpPr>
            <a:stCxn id="4" idx="3"/>
            <a:endCxn id="8" idx="1"/>
          </p:cNvCxnSpPr>
          <p:nvPr/>
        </p:nvCxnSpPr>
        <p:spPr>
          <a:xfrm>
            <a:off x="4265577" y="2030343"/>
            <a:ext cx="695048"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86400" y="3425468"/>
            <a:ext cx="3482572" cy="2822932"/>
            <a:chOff x="6065904" y="2133600"/>
            <a:chExt cx="4383021" cy="3552825"/>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4200"/>
              <a:ext cx="36671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904" y="2133600"/>
              <a:ext cx="693035" cy="343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xtBox 6"/>
          <p:cNvSpPr txBox="1"/>
          <p:nvPr/>
        </p:nvSpPr>
        <p:spPr>
          <a:xfrm>
            <a:off x="762000" y="3009970"/>
            <a:ext cx="2709844" cy="830997"/>
          </a:xfrm>
          <a:prstGeom prst="rect">
            <a:avLst/>
          </a:prstGeom>
          <a:solidFill>
            <a:srgbClr val="FFFF00"/>
          </a:solidFill>
        </p:spPr>
        <p:txBody>
          <a:bodyPr wrap="none" rtlCol="0">
            <a:spAutoFit/>
          </a:bodyPr>
          <a:lstStyle/>
          <a:p>
            <a:r>
              <a:rPr lang="en-US" sz="2400" dirty="0" smtClean="0"/>
              <a:t>Decipherment helps</a:t>
            </a:r>
          </a:p>
          <a:p>
            <a:r>
              <a:rPr lang="en-US" sz="2400" dirty="0" smtClean="0"/>
              <a:t>Word Alignment</a:t>
            </a:r>
            <a:endParaRPr lang="en-US" sz="2400" dirty="0"/>
          </a:p>
        </p:txBody>
      </p:sp>
      <p:sp>
        <p:nvSpPr>
          <p:cNvPr id="10" name="TextBox 9"/>
          <p:cNvSpPr txBox="1"/>
          <p:nvPr/>
        </p:nvSpPr>
        <p:spPr>
          <a:xfrm>
            <a:off x="6172200" y="2979003"/>
            <a:ext cx="2716385" cy="830997"/>
          </a:xfrm>
          <a:prstGeom prst="rect">
            <a:avLst/>
          </a:prstGeom>
          <a:solidFill>
            <a:srgbClr val="FFFF00"/>
          </a:solidFill>
        </p:spPr>
        <p:txBody>
          <a:bodyPr wrap="none" rtlCol="0">
            <a:spAutoFit/>
          </a:bodyPr>
          <a:lstStyle/>
          <a:p>
            <a:r>
              <a:rPr lang="en-US" sz="2400" dirty="0" smtClean="0"/>
              <a:t>Decipherment helps</a:t>
            </a:r>
          </a:p>
          <a:p>
            <a:r>
              <a:rPr lang="en-US" sz="2400" dirty="0" smtClean="0"/>
              <a:t>Machine</a:t>
            </a:r>
            <a:r>
              <a:rPr lang="en-US" sz="2400" dirty="0"/>
              <a:t> </a:t>
            </a:r>
            <a:r>
              <a:rPr lang="en-US" sz="2400" dirty="0" smtClean="0"/>
              <a:t>Translation</a:t>
            </a:r>
          </a:p>
        </p:txBody>
      </p:sp>
      <p:sp>
        <p:nvSpPr>
          <p:cNvPr id="11" name="TextBox 10"/>
          <p:cNvSpPr txBox="1"/>
          <p:nvPr/>
        </p:nvSpPr>
        <p:spPr>
          <a:xfrm>
            <a:off x="4342448" y="1676400"/>
            <a:ext cx="610552" cy="369332"/>
          </a:xfrm>
          <a:prstGeom prst="rect">
            <a:avLst/>
          </a:prstGeom>
          <a:noFill/>
        </p:spPr>
        <p:txBody>
          <a:bodyPr wrap="none" rtlCol="0">
            <a:spAutoFit/>
          </a:bodyPr>
          <a:lstStyle/>
          <a:p>
            <a:r>
              <a:rPr lang="en-US" dirty="0" smtClean="0"/>
              <a:t>joint</a:t>
            </a:r>
            <a:endParaRPr lang="en-US" dirty="0"/>
          </a:p>
        </p:txBody>
      </p:sp>
    </p:spTree>
    <p:extLst>
      <p:ext uri="{BB962C8B-B14F-4D97-AF65-F5344CB8AC3E}">
        <p14:creationId xmlns:p14="http://schemas.microsoft.com/office/powerpoint/2010/main" val="34503219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Plan for This Talk</a:t>
            </a:r>
            <a:endParaRPr lang="en-US" dirty="0"/>
          </a:p>
        </p:txBody>
      </p:sp>
      <p:sp>
        <p:nvSpPr>
          <p:cNvPr id="3" name="Content Placeholder 2"/>
          <p:cNvSpPr>
            <a:spLocks noGrp="1"/>
          </p:cNvSpPr>
          <p:nvPr>
            <p:ph idx="1"/>
          </p:nvPr>
        </p:nvSpPr>
        <p:spPr>
          <a:xfrm>
            <a:off x="457200" y="1447800"/>
            <a:ext cx="8458200" cy="4876800"/>
          </a:xfrm>
        </p:spPr>
        <p:txBody>
          <a:bodyPr>
            <a:normAutofit lnSpcReduction="10000"/>
          </a:bodyPr>
          <a:lstStyle/>
          <a:p>
            <a:r>
              <a:rPr lang="en-US" dirty="0" smtClean="0"/>
              <a:t>Break a series of codes</a:t>
            </a:r>
          </a:p>
          <a:p>
            <a:pPr lvl="1"/>
            <a:r>
              <a:rPr lang="en-US" dirty="0" smtClean="0"/>
              <a:t>Simple letter substitution</a:t>
            </a:r>
          </a:p>
          <a:p>
            <a:pPr lvl="1"/>
            <a:r>
              <a:rPr lang="en-US" dirty="0" smtClean="0"/>
              <a:t>Phonetic substitution</a:t>
            </a:r>
          </a:p>
          <a:p>
            <a:pPr lvl="2"/>
            <a:r>
              <a:rPr lang="en-US" dirty="0" smtClean="0"/>
              <a:t>archaeology</a:t>
            </a:r>
          </a:p>
          <a:p>
            <a:pPr lvl="2"/>
            <a:r>
              <a:rPr lang="en-US" dirty="0" smtClean="0"/>
              <a:t>transliteration</a:t>
            </a:r>
          </a:p>
          <a:p>
            <a:pPr lvl="1"/>
            <a:r>
              <a:rPr lang="en-US" dirty="0" smtClean="0"/>
              <a:t>Word substitution</a:t>
            </a:r>
          </a:p>
          <a:p>
            <a:pPr lvl="1"/>
            <a:r>
              <a:rPr lang="en-US" dirty="0" smtClean="0"/>
              <a:t>Foreign language as cipher</a:t>
            </a:r>
          </a:p>
          <a:p>
            <a:r>
              <a:rPr lang="en-US" dirty="0" smtClean="0"/>
              <a:t>Bonus</a:t>
            </a:r>
          </a:p>
          <a:p>
            <a:pPr lvl="1"/>
            <a:r>
              <a:rPr lang="en-US" smtClean="0"/>
              <a:t>Two historical </a:t>
            </a:r>
            <a:r>
              <a:rPr lang="en-US" dirty="0" smtClean="0"/>
              <a:t>ciphers</a:t>
            </a:r>
          </a:p>
          <a:p>
            <a:pPr lvl="1"/>
            <a:r>
              <a:rPr lang="en-US" dirty="0" smtClean="0"/>
              <a:t>Final thought on translation and cryptography</a:t>
            </a:r>
          </a:p>
        </p:txBody>
      </p:sp>
      <p:cxnSp>
        <p:nvCxnSpPr>
          <p:cNvPr id="5" name="Straight Arrow Connector 4"/>
          <p:cNvCxnSpPr/>
          <p:nvPr/>
        </p:nvCxnSpPr>
        <p:spPr>
          <a:xfrm flipH="1">
            <a:off x="2133600" y="4953000"/>
            <a:ext cx="59436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8"/>
          <p:cNvGrpSpPr/>
          <p:nvPr/>
        </p:nvGrpSpPr>
        <p:grpSpPr>
          <a:xfrm>
            <a:off x="7848600" y="4419600"/>
            <a:ext cx="990600" cy="1015663"/>
            <a:chOff x="76200" y="3657600"/>
            <a:chExt cx="990600" cy="1015663"/>
          </a:xfrm>
        </p:grpSpPr>
        <p:sp>
          <p:nvSpPr>
            <p:cNvPr id="7" name="Oval 6"/>
            <p:cNvSpPr/>
            <p:nvPr/>
          </p:nvSpPr>
          <p:spPr>
            <a:xfrm>
              <a:off x="76200" y="3682663"/>
              <a:ext cx="990600" cy="990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600" y="3657600"/>
              <a:ext cx="740908" cy="1015663"/>
            </a:xfrm>
            <a:prstGeom prst="rect">
              <a:avLst/>
            </a:prstGeom>
            <a:noFill/>
          </p:spPr>
          <p:txBody>
            <a:bodyPr wrap="none" rtlCol="0">
              <a:spAutoFit/>
            </a:bodyPr>
            <a:lstStyle/>
            <a:p>
              <a:r>
                <a:rPr lang="en-US" sz="2000" b="1" dirty="0" smtClean="0">
                  <a:solidFill>
                    <a:schemeClr val="bg1"/>
                  </a:solidFill>
                </a:rPr>
                <a:t>YOU</a:t>
              </a:r>
            </a:p>
            <a:p>
              <a:r>
                <a:rPr lang="en-US" sz="2000" b="1" dirty="0" smtClean="0">
                  <a:solidFill>
                    <a:schemeClr val="bg1"/>
                  </a:solidFill>
                </a:rPr>
                <a:t>ARE</a:t>
              </a:r>
            </a:p>
            <a:p>
              <a:r>
                <a:rPr lang="en-US" sz="2000" b="1" dirty="0" smtClean="0">
                  <a:solidFill>
                    <a:schemeClr val="bg1"/>
                  </a:solidFill>
                </a:rPr>
                <a:t>HERE</a:t>
              </a:r>
              <a:endParaRPr lang="en-US" sz="2000" b="1" dirty="0">
                <a:solidFill>
                  <a:schemeClr val="bg1"/>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5"/>
          <p:cNvSpPr>
            <a:spLocks noChangeArrowheads="1"/>
          </p:cNvSpPr>
          <p:nvPr/>
        </p:nvSpPr>
        <p:spPr bwMode="auto">
          <a:xfrm>
            <a:off x="43846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7411" name="Rectangle 44"/>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7412" name="Rectangle 43"/>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7413"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745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745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745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745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744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744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744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744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744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744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744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744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744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744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743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743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743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743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743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743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743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743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743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743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741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7415"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143000"/>
            <a:ext cx="6934200" cy="4992104"/>
          </a:xfrm>
          <a:prstGeom prst="rect">
            <a:avLst/>
          </a:prstGeom>
          <a:noFill/>
          <a:ln w="19050">
            <a:solidFill>
              <a:schemeClr val="tx1"/>
            </a:solidFill>
            <a:miter lim="800000"/>
            <a:headEnd/>
            <a:tailEnd/>
          </a:ln>
        </p:spPr>
      </p:pic>
      <p:sp>
        <p:nvSpPr>
          <p:cNvPr id="2" name="Title 1"/>
          <p:cNvSpPr>
            <a:spLocks noGrp="1"/>
          </p:cNvSpPr>
          <p:nvPr>
            <p:ph type="title"/>
          </p:nvPr>
        </p:nvSpPr>
        <p:spPr>
          <a:xfrm>
            <a:off x="381000" y="0"/>
            <a:ext cx="8229600" cy="1143000"/>
          </a:xfrm>
        </p:spPr>
        <p:txBody>
          <a:bodyPr/>
          <a:lstStyle/>
          <a:p>
            <a:r>
              <a:rPr lang="en-US" dirty="0" err="1" smtClean="0"/>
              <a:t>Copiale</a:t>
            </a:r>
            <a:r>
              <a:rPr lang="en-US" dirty="0" smtClean="0"/>
              <a:t> Cipher</a:t>
            </a:r>
            <a:endParaRPr lang="en-US" dirty="0"/>
          </a:p>
        </p:txBody>
      </p:sp>
      <p:sp>
        <p:nvSpPr>
          <p:cNvPr id="5" name="TextBox 4"/>
          <p:cNvSpPr txBox="1"/>
          <p:nvPr/>
        </p:nvSpPr>
        <p:spPr>
          <a:xfrm>
            <a:off x="6122339" y="6477000"/>
            <a:ext cx="3021661" cy="369332"/>
          </a:xfrm>
          <a:prstGeom prst="rect">
            <a:avLst/>
          </a:prstGeom>
          <a:noFill/>
        </p:spPr>
        <p:txBody>
          <a:bodyPr wrap="none" rtlCol="0">
            <a:spAutoFit/>
          </a:bodyPr>
          <a:lstStyle/>
          <a:p>
            <a:r>
              <a:rPr lang="en-US" dirty="0" smtClean="0"/>
              <a:t>[Knight, </a:t>
            </a:r>
            <a:r>
              <a:rPr lang="en-US" dirty="0" err="1" smtClean="0"/>
              <a:t>Megyesi</a:t>
            </a:r>
            <a:r>
              <a:rPr lang="en-US" dirty="0" smtClean="0"/>
              <a:t>, Schaefer 11]</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47659" y="647043"/>
            <a:ext cx="6510341" cy="4686957"/>
          </a:xfrm>
          <a:prstGeom prst="rect">
            <a:avLst/>
          </a:prstGeom>
          <a:noFill/>
          <a:ln w="19050">
            <a:solidFill>
              <a:schemeClr val="tx1"/>
            </a:solidFill>
            <a:miter lim="800000"/>
            <a:headEnd/>
            <a:tailEnd/>
          </a:ln>
        </p:spPr>
      </p:pic>
      <p:sp>
        <p:nvSpPr>
          <p:cNvPr id="4" name="TextBox 3"/>
          <p:cNvSpPr txBox="1"/>
          <p:nvPr/>
        </p:nvSpPr>
        <p:spPr>
          <a:xfrm>
            <a:off x="3124200" y="5574268"/>
            <a:ext cx="2352119" cy="646331"/>
          </a:xfrm>
          <a:prstGeom prst="rect">
            <a:avLst/>
          </a:prstGeom>
          <a:solidFill>
            <a:srgbClr val="FFFF00"/>
          </a:solidFill>
        </p:spPr>
        <p:txBody>
          <a:bodyPr wrap="none" rtlCol="0">
            <a:spAutoFit/>
          </a:bodyPr>
          <a:lstStyle/>
          <a:p>
            <a:r>
              <a:rPr lang="en-US" dirty="0" smtClean="0"/>
              <a:t>Preview text fragments</a:t>
            </a:r>
          </a:p>
          <a:p>
            <a:r>
              <a:rPr lang="en-US" dirty="0" smtClean="0"/>
              <a:t>(“catchwords”)</a:t>
            </a:r>
            <a:endParaRPr lang="en-US" dirty="0"/>
          </a:p>
        </p:txBody>
      </p:sp>
      <p:sp>
        <p:nvSpPr>
          <p:cNvPr id="5" name="TextBox 4"/>
          <p:cNvSpPr txBox="1"/>
          <p:nvPr/>
        </p:nvSpPr>
        <p:spPr>
          <a:xfrm>
            <a:off x="152400" y="5410200"/>
            <a:ext cx="2400209" cy="369332"/>
          </a:xfrm>
          <a:prstGeom prst="rect">
            <a:avLst/>
          </a:prstGeom>
          <a:solidFill>
            <a:srgbClr val="FFFF00"/>
          </a:solidFill>
        </p:spPr>
        <p:txBody>
          <a:bodyPr wrap="none" rtlCol="0">
            <a:spAutoFit/>
          </a:bodyPr>
          <a:lstStyle/>
          <a:p>
            <a:r>
              <a:rPr lang="en-US" dirty="0" smtClean="0"/>
              <a:t>Some scratch-outs, rare</a:t>
            </a:r>
            <a:endParaRPr lang="en-US" dirty="0"/>
          </a:p>
        </p:txBody>
      </p:sp>
      <p:sp>
        <p:nvSpPr>
          <p:cNvPr id="6" name="TextBox 5"/>
          <p:cNvSpPr txBox="1"/>
          <p:nvPr/>
        </p:nvSpPr>
        <p:spPr>
          <a:xfrm>
            <a:off x="7467600" y="1600200"/>
            <a:ext cx="1354602" cy="646331"/>
          </a:xfrm>
          <a:prstGeom prst="rect">
            <a:avLst/>
          </a:prstGeom>
          <a:solidFill>
            <a:srgbClr val="FFFF00"/>
          </a:solidFill>
        </p:spPr>
        <p:txBody>
          <a:bodyPr wrap="none" rtlCol="0">
            <a:spAutoFit/>
          </a:bodyPr>
          <a:lstStyle/>
          <a:p>
            <a:r>
              <a:rPr lang="en-US" dirty="0" smtClean="0"/>
              <a:t>Lines ≈</a:t>
            </a:r>
          </a:p>
          <a:p>
            <a:r>
              <a:rPr lang="en-US" dirty="0" smtClean="0"/>
              <a:t>equal length</a:t>
            </a:r>
            <a:endParaRPr lang="en-US" dirty="0"/>
          </a:p>
        </p:txBody>
      </p:sp>
      <p:sp>
        <p:nvSpPr>
          <p:cNvPr id="8" name="TextBox 7"/>
          <p:cNvSpPr txBox="1"/>
          <p:nvPr/>
        </p:nvSpPr>
        <p:spPr>
          <a:xfrm>
            <a:off x="7086600" y="228600"/>
            <a:ext cx="1681101" cy="369332"/>
          </a:xfrm>
          <a:prstGeom prst="rect">
            <a:avLst/>
          </a:prstGeom>
          <a:solidFill>
            <a:srgbClr val="FFFF00"/>
          </a:solidFill>
        </p:spPr>
        <p:txBody>
          <a:bodyPr wrap="none" rtlCol="0">
            <a:spAutoFit/>
          </a:bodyPr>
          <a:lstStyle/>
          <a:p>
            <a:r>
              <a:rPr lang="en-US" dirty="0" smtClean="0"/>
              <a:t>Section headers</a:t>
            </a:r>
            <a:endParaRPr lang="en-US" dirty="0"/>
          </a:p>
        </p:txBody>
      </p:sp>
      <p:sp>
        <p:nvSpPr>
          <p:cNvPr id="17" name="Freeform 16"/>
          <p:cNvSpPr/>
          <p:nvPr/>
        </p:nvSpPr>
        <p:spPr>
          <a:xfrm>
            <a:off x="6019800" y="587406"/>
            <a:ext cx="2572305" cy="784194"/>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858000" y="2209800"/>
            <a:ext cx="2038905" cy="762000"/>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9950" y="4432917"/>
            <a:ext cx="785673" cy="859654"/>
          </a:xfrm>
          <a:custGeom>
            <a:avLst/>
            <a:gdLst>
              <a:gd name="connsiteX0" fmla="*/ 226380 w 785673"/>
              <a:gd name="connsiteY0" fmla="*/ 859654 h 859654"/>
              <a:gd name="connsiteX1" fmla="*/ 93215 w 785673"/>
              <a:gd name="connsiteY1" fmla="*/ 113930 h 859654"/>
              <a:gd name="connsiteX2" fmla="*/ 785673 w 785673"/>
              <a:gd name="connsiteY2" fmla="*/ 176073 h 859654"/>
            </a:gdLst>
            <a:ahLst/>
            <a:cxnLst>
              <a:cxn ang="0">
                <a:pos x="connsiteX0" y="connsiteY0"/>
              </a:cxn>
              <a:cxn ang="0">
                <a:pos x="connsiteX1" y="connsiteY1"/>
              </a:cxn>
              <a:cxn ang="0">
                <a:pos x="connsiteX2" y="connsiteY2"/>
              </a:cxn>
            </a:cxnLst>
            <a:rect l="l" t="t" r="r" b="b"/>
            <a:pathLst>
              <a:path w="785673" h="859654">
                <a:moveTo>
                  <a:pt x="226380" y="859654"/>
                </a:moveTo>
                <a:cubicBezTo>
                  <a:pt x="113190" y="543757"/>
                  <a:pt x="0" y="227860"/>
                  <a:pt x="93215" y="113930"/>
                </a:cubicBezTo>
                <a:cubicBezTo>
                  <a:pt x="186430" y="0"/>
                  <a:pt x="486051" y="88036"/>
                  <a:pt x="785673" y="176073"/>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3542190" y="5265938"/>
            <a:ext cx="372862" cy="275208"/>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6019800" y="3429000"/>
            <a:ext cx="2930610" cy="923330"/>
          </a:xfrm>
          <a:prstGeom prst="rect">
            <a:avLst/>
          </a:prstGeom>
          <a:solidFill>
            <a:srgbClr val="FFFF00"/>
          </a:solidFill>
        </p:spPr>
        <p:txBody>
          <a:bodyPr wrap="none" rtlCol="0">
            <a:spAutoFit/>
          </a:bodyPr>
          <a:lstStyle/>
          <a:p>
            <a:pPr lvl="0"/>
            <a:r>
              <a:rPr lang="en-US" dirty="0" smtClean="0"/>
              <a:t>Paragraphs and section titles </a:t>
            </a:r>
          </a:p>
          <a:p>
            <a:pPr lvl="0"/>
            <a:r>
              <a:rPr lang="en-US" dirty="0" smtClean="0"/>
              <a:t>always begin with </a:t>
            </a:r>
          </a:p>
          <a:p>
            <a:pPr lvl="0"/>
            <a:r>
              <a:rPr lang="en-US" b="1" dirty="0" smtClean="0"/>
              <a:t>capitalized Roman letters</a:t>
            </a:r>
            <a:r>
              <a:rPr lang="en-US" dirty="0" smtClean="0"/>
              <a:t>.</a:t>
            </a:r>
          </a:p>
        </p:txBody>
      </p:sp>
      <p:sp>
        <p:nvSpPr>
          <p:cNvPr id="14" name="TextBox 13"/>
          <p:cNvSpPr txBox="1"/>
          <p:nvPr/>
        </p:nvSpPr>
        <p:spPr>
          <a:xfrm>
            <a:off x="152400" y="268069"/>
            <a:ext cx="3280770" cy="646331"/>
          </a:xfrm>
          <a:prstGeom prst="rect">
            <a:avLst/>
          </a:prstGeom>
          <a:solidFill>
            <a:srgbClr val="FFFF00"/>
          </a:solidFill>
        </p:spPr>
        <p:txBody>
          <a:bodyPr wrap="none" rtlCol="0">
            <a:spAutoFit/>
          </a:bodyPr>
          <a:lstStyle/>
          <a:p>
            <a:r>
              <a:rPr lang="en-US" dirty="0" smtClean="0"/>
              <a:t>105 pages, 75000 letter tokens, </a:t>
            </a:r>
          </a:p>
          <a:p>
            <a:r>
              <a:rPr lang="en-US" dirty="0" smtClean="0"/>
              <a:t>no word spacing, no illustrations.</a:t>
            </a:r>
          </a:p>
        </p:txBody>
      </p:sp>
      <p:sp>
        <p:nvSpPr>
          <p:cNvPr id="15" name="TextBox 14"/>
          <p:cNvSpPr txBox="1"/>
          <p:nvPr/>
        </p:nvSpPr>
        <p:spPr>
          <a:xfrm>
            <a:off x="5958372" y="5257800"/>
            <a:ext cx="2957028" cy="646331"/>
          </a:xfrm>
          <a:prstGeom prst="rect">
            <a:avLst/>
          </a:prstGeom>
          <a:solidFill>
            <a:srgbClr val="FFFF00"/>
          </a:solidFill>
        </p:spPr>
        <p:txBody>
          <a:bodyPr wrap="none" rtlCol="0">
            <a:spAutoFit/>
          </a:bodyPr>
          <a:lstStyle/>
          <a:p>
            <a:r>
              <a:rPr lang="en-US" dirty="0" smtClean="0"/>
              <a:t>Non-enciphered inscriptions: </a:t>
            </a:r>
          </a:p>
          <a:p>
            <a:r>
              <a:rPr lang="en-US" b="1" dirty="0" err="1" smtClean="0"/>
              <a:t>Copiales</a:t>
            </a:r>
            <a:r>
              <a:rPr lang="en-US" b="1" dirty="0" smtClean="0"/>
              <a:t> 3 </a:t>
            </a:r>
            <a:r>
              <a:rPr lang="en-US" dirty="0" smtClean="0"/>
              <a:t>and </a:t>
            </a:r>
            <a:r>
              <a:rPr lang="en-US" b="1" dirty="0" smtClean="0"/>
              <a:t>Philipp 1866</a:t>
            </a:r>
          </a:p>
        </p:txBody>
      </p:sp>
      <p:sp>
        <p:nvSpPr>
          <p:cNvPr id="16" name="Freeform 15"/>
          <p:cNvSpPr/>
          <p:nvPr/>
        </p:nvSpPr>
        <p:spPr>
          <a:xfrm rot="17481946">
            <a:off x="5004958" y="3921713"/>
            <a:ext cx="1039082" cy="657209"/>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939984" y="0"/>
            <a:ext cx="2613216" cy="584775"/>
          </a:xfrm>
          <a:prstGeom prst="rect">
            <a:avLst/>
          </a:prstGeom>
          <a:noFill/>
        </p:spPr>
        <p:txBody>
          <a:bodyPr wrap="none" rtlCol="0">
            <a:spAutoFit/>
          </a:bodyPr>
          <a:lstStyle/>
          <a:p>
            <a:r>
              <a:rPr lang="en-US" sz="3200" dirty="0" err="1" smtClean="0"/>
              <a:t>Copiale</a:t>
            </a:r>
            <a:r>
              <a:rPr lang="en-US" sz="3200" dirty="0" smtClean="0"/>
              <a:t> Cipher</a:t>
            </a:r>
            <a:endParaRPr lang="en-US" sz="32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Letter Frequencies</a:t>
            </a:r>
            <a:endParaRPr lang="en-US" sz="4800" dirty="0"/>
          </a:p>
        </p:txBody>
      </p:sp>
      <p:sp>
        <p:nvSpPr>
          <p:cNvPr id="3" name="Content Placeholder 2"/>
          <p:cNvSpPr>
            <a:spLocks noGrp="1"/>
          </p:cNvSpPr>
          <p:nvPr>
            <p:ph idx="1"/>
          </p:nvPr>
        </p:nvSpPr>
        <p:spPr>
          <a:xfrm>
            <a:off x="309703" y="35052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11" name="TextBox 10"/>
          <p:cNvSpPr txBox="1"/>
          <p:nvPr/>
        </p:nvSpPr>
        <p:spPr>
          <a:xfrm>
            <a:off x="4195903" y="3505200"/>
            <a:ext cx="4719497" cy="1508105"/>
          </a:xfrm>
          <a:prstGeom prst="rect">
            <a:avLst/>
          </a:prstGeom>
          <a:noFill/>
        </p:spPr>
        <p:txBody>
          <a:bodyPr wrap="none" rtlCol="0">
            <a:spAutoFit/>
          </a:bodyPr>
          <a:lstStyle/>
          <a:p>
            <a:r>
              <a:rPr lang="en-US" sz="2800" u="sng" dirty="0" smtClean="0"/>
              <a:t>tendencies</a:t>
            </a:r>
            <a:r>
              <a:rPr lang="en-US" sz="2800" dirty="0" smtClean="0"/>
              <a:t>:</a:t>
            </a:r>
          </a:p>
          <a:p>
            <a:endParaRPr lang="en-US" sz="7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graphicFrame>
        <p:nvGraphicFramePr>
          <p:cNvPr id="5" name="Chart 4"/>
          <p:cNvGraphicFramePr/>
          <p:nvPr/>
        </p:nvGraphicFramePr>
        <p:xfrm>
          <a:off x="457200" y="1096962"/>
          <a:ext cx="8187612" cy="2286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Copiale" pitchFamily="2" charset="0"/>
              </a:rPr>
              <a:t>?]8R j 3 |^+</a:t>
            </a:r>
            <a:r>
              <a:rPr lang="en-US" dirty="0" err="1" smtClean="0">
                <a:latin typeface="Copiale" pitchFamily="2" charset="0"/>
              </a:rPr>
              <a:t>C~DgBF</a:t>
            </a:r>
            <a:r>
              <a:rPr lang="en-US" dirty="0" smtClean="0">
                <a:latin typeface="Copiale" pitchFamily="2" charset="0"/>
              </a:rPr>
              <a:t>/[4TM15-: 7Q &gt;z6X9s </a:t>
            </a:r>
            <a:r>
              <a:rPr lang="en-US" dirty="0" err="1" smtClean="0">
                <a:latin typeface="Copiale" pitchFamily="2" charset="0"/>
              </a:rPr>
              <a:t>qxJmvknwtr</a:t>
            </a:r>
            <a:r>
              <a:rPr lang="en-US" sz="1600" dirty="0" err="1" smtClean="0">
                <a:latin typeface="Copiale" pitchFamily="2" charset="0"/>
              </a:rPr>
              <a:t>f</a:t>
            </a:r>
            <a:r>
              <a:rPr lang="en-US" dirty="0" err="1" smtClean="0">
                <a:latin typeface="Copiale" pitchFamily="2" charset="0"/>
              </a:rPr>
              <a:t>hoai</a:t>
            </a:r>
            <a:r>
              <a:rPr lang="en-US" dirty="0" smtClean="0">
                <a:latin typeface="Copiale" pitchFamily="2" charset="0"/>
              </a:rPr>
              <a:t> </a:t>
            </a:r>
            <a:r>
              <a:rPr lang="en-US" dirty="0" err="1" smtClean="0">
                <a:latin typeface="Copiale" pitchFamily="2" charset="0"/>
              </a:rPr>
              <a:t>Lc</a:t>
            </a:r>
            <a:r>
              <a:rPr lang="en-US" dirty="0" smtClean="0">
                <a:latin typeface="Copiale" pitchFamily="2" charset="0"/>
              </a:rPr>
              <a:t> </a:t>
            </a:r>
            <a:r>
              <a:rPr lang="en-US" dirty="0" err="1" smtClean="0">
                <a:latin typeface="Copiale" pitchFamily="2" charset="0"/>
              </a:rPr>
              <a:t>bp</a:t>
            </a:r>
            <a:r>
              <a:rPr lang="en-US" dirty="0" smtClean="0">
                <a:latin typeface="Copiale" pitchFamily="2" charset="0"/>
              </a:rPr>
              <a:t> </a:t>
            </a:r>
            <a:r>
              <a:rPr lang="en-US" dirty="0" err="1" smtClean="0">
                <a:latin typeface="Copiale" pitchFamily="2" charset="0"/>
              </a:rPr>
              <a:t>uKei</a:t>
            </a:r>
            <a:r>
              <a:rPr lang="en-US" dirty="0" smtClean="0">
                <a:latin typeface="Copiale" pitchFamily="2" charset="0"/>
              </a:rPr>
              <a:t> W”=</a:t>
            </a:r>
            <a:r>
              <a:rPr lang="en-US" dirty="0" err="1" smtClean="0">
                <a:latin typeface="Copiale" pitchFamily="2" charset="0"/>
              </a:rPr>
              <a:t>Gd</a:t>
            </a:r>
            <a:r>
              <a:rPr lang="en-US" dirty="0" smtClean="0">
                <a:latin typeface="Copiale" pitchFamily="2" charset="0"/>
              </a:rPr>
              <a:t>&amp;&lt;)OAZUEI </a:t>
            </a:r>
            <a:r>
              <a:rPr lang="en-US" dirty="0" err="1" smtClean="0">
                <a:latin typeface="Copiale" pitchFamily="2" charset="0"/>
              </a:rPr>
              <a:t>y!Y</a:t>
            </a:r>
            <a:r>
              <a:rPr lang="en-US" dirty="0" smtClean="0">
                <a:latin typeface="Copiale" pitchFamily="2" charset="0"/>
              </a:rPr>
              <a:t> PHN</a:t>
            </a:r>
            <a:endParaRPr lang="en-US" dirty="0">
              <a:latin typeface="Copiale" pitchFamily="2" charset="0"/>
            </a:endParaRPr>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Copiale" pitchFamily="2" charset="0"/>
              </a:rPr>
              <a:t>?]8R j 3 |^+</a:t>
            </a:r>
            <a:r>
              <a:rPr lang="en-US" dirty="0" err="1" smtClean="0">
                <a:latin typeface="Copiale" pitchFamily="2" charset="0"/>
              </a:rPr>
              <a:t>C~DgBF</a:t>
            </a:r>
            <a:r>
              <a:rPr lang="en-US" dirty="0" smtClean="0">
                <a:latin typeface="Copiale" pitchFamily="2" charset="0"/>
              </a:rPr>
              <a:t>/[4TM15-: 7Q &gt;z6X9s </a:t>
            </a:r>
            <a:r>
              <a:rPr lang="en-US" dirty="0" err="1" smtClean="0">
                <a:latin typeface="Copiale" pitchFamily="2" charset="0"/>
              </a:rPr>
              <a:t>qxJmvknwtr</a:t>
            </a:r>
            <a:r>
              <a:rPr lang="en-US" sz="1600" dirty="0" err="1" smtClean="0">
                <a:latin typeface="Copiale" pitchFamily="2" charset="0"/>
              </a:rPr>
              <a:t>f</a:t>
            </a:r>
            <a:r>
              <a:rPr lang="en-US" dirty="0" err="1" smtClean="0">
                <a:latin typeface="Copiale" pitchFamily="2" charset="0"/>
              </a:rPr>
              <a:t>hoai</a:t>
            </a:r>
            <a:r>
              <a:rPr lang="en-US" dirty="0" smtClean="0">
                <a:latin typeface="Copiale" pitchFamily="2" charset="0"/>
              </a:rPr>
              <a:t> </a:t>
            </a:r>
            <a:r>
              <a:rPr lang="en-US" dirty="0" err="1" smtClean="0">
                <a:latin typeface="Copiale" pitchFamily="2" charset="0"/>
              </a:rPr>
              <a:t>Lc</a:t>
            </a:r>
            <a:r>
              <a:rPr lang="en-US" dirty="0" smtClean="0">
                <a:latin typeface="Copiale" pitchFamily="2" charset="0"/>
              </a:rPr>
              <a:t> </a:t>
            </a:r>
            <a:r>
              <a:rPr lang="en-US" dirty="0" err="1" smtClean="0">
                <a:latin typeface="Copiale" pitchFamily="2" charset="0"/>
              </a:rPr>
              <a:t>bp</a:t>
            </a:r>
            <a:r>
              <a:rPr lang="en-US" dirty="0" smtClean="0">
                <a:latin typeface="Copiale" pitchFamily="2" charset="0"/>
              </a:rPr>
              <a:t> </a:t>
            </a:r>
            <a:r>
              <a:rPr lang="en-US" dirty="0" err="1" smtClean="0">
                <a:latin typeface="Copiale" pitchFamily="2" charset="0"/>
              </a:rPr>
              <a:t>uKei</a:t>
            </a:r>
            <a:r>
              <a:rPr lang="en-US" dirty="0" smtClean="0">
                <a:latin typeface="Copiale" pitchFamily="2" charset="0"/>
              </a:rPr>
              <a:t> W”=</a:t>
            </a:r>
            <a:r>
              <a:rPr lang="en-US" dirty="0" err="1" smtClean="0">
                <a:latin typeface="Copiale" pitchFamily="2" charset="0"/>
              </a:rPr>
              <a:t>Gd</a:t>
            </a:r>
            <a:r>
              <a:rPr lang="en-US" dirty="0" smtClean="0">
                <a:latin typeface="Copiale" pitchFamily="2" charset="0"/>
              </a:rPr>
              <a:t>&amp;&lt;)OAZUEI </a:t>
            </a:r>
            <a:r>
              <a:rPr lang="en-US" dirty="0" err="1" smtClean="0">
                <a:latin typeface="Copiale" pitchFamily="2" charset="0"/>
              </a:rPr>
              <a:t>y!Y</a:t>
            </a:r>
            <a:r>
              <a:rPr lang="en-US" dirty="0" smtClean="0">
                <a:latin typeface="Copiale" pitchFamily="2" charset="0"/>
              </a:rPr>
              <a:t> PHN</a:t>
            </a:r>
            <a:endParaRPr lang="en-US" dirty="0">
              <a:latin typeface="Copiale" pitchFamily="2" charset="0"/>
            </a:endParaRPr>
          </a:p>
        </p:txBody>
      </p:sp>
      <p:sp>
        <p:nvSpPr>
          <p:cNvPr id="13" name="TextBox 12"/>
          <p:cNvSpPr txBox="1"/>
          <p:nvPr/>
        </p:nvSpPr>
        <p:spPr>
          <a:xfrm>
            <a:off x="4343400" y="5562600"/>
            <a:ext cx="1927066" cy="830997"/>
          </a:xfrm>
          <a:prstGeom prst="rect">
            <a:avLst/>
          </a:prstGeom>
          <a:noFill/>
        </p:spPr>
        <p:txBody>
          <a:bodyPr wrap="none" rtlCol="0">
            <a:spAutoFit/>
          </a:bodyPr>
          <a:lstStyle/>
          <a:p>
            <a:r>
              <a:rPr lang="en-US" sz="2400" dirty="0" smtClean="0"/>
              <a:t>unaccented</a:t>
            </a:r>
          </a:p>
          <a:p>
            <a:r>
              <a:rPr lang="en-US" sz="2400" dirty="0" smtClean="0"/>
              <a:t>Roman letters</a:t>
            </a:r>
            <a:endParaRPr lang="en-US" sz="2400" dirty="0"/>
          </a:p>
        </p:txBody>
      </p:sp>
      <p:sp>
        <p:nvSpPr>
          <p:cNvPr id="14" name="TextBox 13"/>
          <p:cNvSpPr txBox="1"/>
          <p:nvPr/>
        </p:nvSpPr>
        <p:spPr>
          <a:xfrm>
            <a:off x="6984821" y="5562600"/>
            <a:ext cx="1778179" cy="830997"/>
          </a:xfrm>
          <a:prstGeom prst="rect">
            <a:avLst/>
          </a:prstGeom>
          <a:noFill/>
        </p:spPr>
        <p:txBody>
          <a:bodyPr wrap="none" rtlCol="0">
            <a:spAutoFit/>
          </a:bodyPr>
          <a:lstStyle/>
          <a:p>
            <a:r>
              <a:rPr lang="en-US" sz="2400" dirty="0" smtClean="0"/>
              <a:t>circumflexed</a:t>
            </a:r>
          </a:p>
          <a:p>
            <a:r>
              <a:rPr lang="en-US" sz="2400" dirty="0" smtClean="0"/>
              <a:t>vowels</a:t>
            </a:r>
            <a:endParaRPr lang="en-US" sz="2400" dirty="0"/>
          </a:p>
        </p:txBody>
      </p:sp>
      <p:sp>
        <p:nvSpPr>
          <p:cNvPr id="15" name="TextBox 14"/>
          <p:cNvSpPr txBox="1"/>
          <p:nvPr/>
        </p:nvSpPr>
        <p:spPr>
          <a:xfrm>
            <a:off x="1066800" y="5562600"/>
            <a:ext cx="1550424" cy="830997"/>
          </a:xfrm>
          <a:prstGeom prst="rect">
            <a:avLst/>
          </a:prstGeom>
          <a:noFill/>
        </p:spPr>
        <p:txBody>
          <a:bodyPr wrap="none" rtlCol="0">
            <a:spAutoFit/>
          </a:bodyPr>
          <a:lstStyle/>
          <a:p>
            <a:r>
              <a:rPr lang="en-US" sz="2400" dirty="0" smtClean="0"/>
              <a:t>underlined</a:t>
            </a:r>
          </a:p>
          <a:p>
            <a:r>
              <a:rPr lang="en-US" sz="2400" dirty="0" smtClean="0"/>
              <a:t>letters</a:t>
            </a:r>
            <a:endParaRPr lang="en-US" sz="2400" dirty="0"/>
          </a:p>
        </p:txBody>
      </p:sp>
      <p:sp>
        <p:nvSpPr>
          <p:cNvPr id="16" name="Left Brace 15"/>
          <p:cNvSpPr/>
          <p:nvPr/>
        </p:nvSpPr>
        <p:spPr>
          <a:xfrm rot="16200000">
            <a:off x="7848600" y="5181599"/>
            <a:ext cx="152399"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flipH="1" flipV="1">
            <a:off x="5219701" y="4076700"/>
            <a:ext cx="152400" cy="28194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5400000" flipH="1" flipV="1">
            <a:off x="1524001" y="5257800"/>
            <a:ext cx="152400" cy="457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20164703">
            <a:off x="7108611" y="5746072"/>
            <a:ext cx="1054904" cy="707886"/>
          </a:xfrm>
          <a:prstGeom prst="rect">
            <a:avLst/>
          </a:prstGeom>
          <a:solidFill>
            <a:schemeClr val="bg1"/>
          </a:solidFill>
          <a:ln>
            <a:noFill/>
          </a:ln>
        </p:spPr>
        <p:txBody>
          <a:bodyPr wrap="none" rtlCol="0">
            <a:spAutoFit/>
          </a:bodyPr>
          <a:lstStyle/>
          <a:p>
            <a:r>
              <a:rPr lang="en-US" sz="4000" b="1" dirty="0" smtClean="0">
                <a:solidFill>
                  <a:srgbClr val="FF0000"/>
                </a:solidFill>
              </a:rPr>
              <a:t>FAIL</a:t>
            </a:r>
            <a:endParaRPr lang="en-US" sz="4000" b="1" dirty="0">
              <a:solidFill>
                <a:srgbClr val="FF0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Second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latin typeface="Copiale" pitchFamily="2" charset="0"/>
              </a:rPr>
              <a:t>kMUF:pz!Of|y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-Z!^n&gt;A3b#Kz=</a:t>
            </a:r>
          </a:p>
          <a:p>
            <a:r>
              <a:rPr lang="en-US" sz="2800" dirty="0" smtClean="0">
                <a:latin typeface="Copiale" pitchFamily="2" charset="0"/>
              </a:rPr>
              <a:t>j/lzGp0C^ARgk^-]R-]^</a:t>
            </a:r>
            <a:r>
              <a:rPr lang="en-US" sz="2800" dirty="0" err="1" smtClean="0">
                <a:latin typeface="Copiale" pitchFamily="2" charset="0"/>
              </a:rPr>
              <a:t>ZjnQI</a:t>
            </a:r>
            <a:r>
              <a:rPr lang="en-US" sz="2800" dirty="0" smtClean="0">
                <a:latin typeface="Copiale" pitchFamily="2" charset="0"/>
              </a:rPr>
              <a:t>|&lt;R6)^a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&gt;yEc#r1&lt;+bzYR!XyjIFzGf9J</a:t>
            </a:r>
          </a:p>
          <a:p>
            <a:r>
              <a:rPr lang="en-US" sz="2800" dirty="0" smtClean="0">
                <a:latin typeface="Copiale" pitchFamily="2" charset="0"/>
              </a:rPr>
              <a:t>&gt;"j/LP=~|U^S"B6m|ZYgA|k-=^-|</a:t>
            </a:r>
            <a:r>
              <a:rPr lang="en-US" sz="2800" dirty="0" err="1" smtClean="0">
                <a:latin typeface="Copiale" pitchFamily="2" charset="0"/>
              </a:rPr>
              <a:t>lXO</a:t>
            </a:r>
            <a:endParaRPr lang="en-US" sz="2800" dirty="0" smtClean="0">
              <a:latin typeface="Copiale" pitchFamily="2" charset="0"/>
            </a:endParaRPr>
          </a:p>
          <a:p>
            <a:r>
              <a:rPr lang="en-US" sz="2800" dirty="0" smtClean="0">
                <a:latin typeface="Copiale" pitchFamily="2" charset="0"/>
              </a:rPr>
              <a:t>W~:FI^b!7uMyjzvzAjx?PB&gt;!zH^c1&amp;gK</a:t>
            </a:r>
          </a:p>
          <a:p>
            <a:r>
              <a:rPr lang="en-US" sz="2800" dirty="0" smtClean="0">
                <a:latin typeface="Copiale" pitchFamily="2" charset="0"/>
              </a:rPr>
              <a:t>zU+p4]DXE3gh^-]j-]^I3tN"|</a:t>
            </a:r>
            <a:r>
              <a:rPr lang="en-US" sz="2800" dirty="0" err="1" smtClean="0">
                <a:latin typeface="Copiale" pitchFamily="2" charset="0"/>
              </a:rPr>
              <a:t>rOyBA</a:t>
            </a:r>
            <a:endParaRPr lang="en-US" sz="2800" dirty="0" smtClean="0">
              <a:latin typeface="Copiale" pitchFamily="2" charset="0"/>
            </a:endParaRPr>
          </a:p>
          <a:p>
            <a:r>
              <a:rPr lang="en-US" sz="2800" dirty="0" smtClean="0">
                <a:latin typeface="Copiale" pitchFamily="2" charset="0"/>
              </a:rPr>
              <a:t>+hHFzO3DbSY+:ZRkPQ6)-&lt;CU^K=</a:t>
            </a:r>
            <a:r>
              <a:rPr lang="en-US" sz="2800" dirty="0" err="1" smtClean="0">
                <a:latin typeface="Copiale" pitchFamily="2" charset="0"/>
              </a:rPr>
              <a:t>Dzk</a:t>
            </a:r>
            <a:endParaRPr lang="en-US" sz="2800" dirty="0" smtClean="0">
              <a:latin typeface="Copiale" pitchFamily="2" charset="0"/>
            </a:endParaRPr>
          </a:p>
          <a:p>
            <a:r>
              <a:rPr lang="en-US" sz="2800" dirty="0" smtClean="0">
                <a:latin typeface="Copiale" pitchFamily="2" charset="0"/>
              </a:rPr>
              <a:t>QZ8nz)3f-NF&gt;</a:t>
            </a:r>
            <a:r>
              <a:rPr lang="en-US" sz="2800" dirty="0" err="1" smtClean="0">
                <a:latin typeface="Copiale" pitchFamily="2" charset="0"/>
              </a:rPr>
              <a:t>JEyDK</a:t>
            </a:r>
            <a:r>
              <a:rPr lang="en-US" sz="2800" dirty="0" smtClean="0">
                <a:latin typeface="Copiale" pitchFamily="2" charset="0"/>
              </a:rPr>
              <a:t>=F&gt;K1&lt;3nz)|k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&gt;G9bK^!Tb6U~]-3O^ezYO</a:t>
            </a:r>
          </a:p>
          <a:p>
            <a:r>
              <a:rPr lang="en-US" sz="2800" dirty="0" smtClean="0">
                <a:latin typeface="Copiale" pitchFamily="2" charset="0"/>
              </a:rPr>
              <a:t>|URc~306^bY-BL</a:t>
            </a:r>
            <a:endParaRPr lang="en-US" sz="2800" dirty="0">
              <a:latin typeface="Copiale" pitchFamily="2" charset="0"/>
            </a:endParaRPr>
          </a:p>
        </p:txBody>
      </p:sp>
      <p:sp>
        <p:nvSpPr>
          <p:cNvPr id="12" name="TextBox 11"/>
          <p:cNvSpPr txBox="1"/>
          <p:nvPr/>
        </p:nvSpPr>
        <p:spPr>
          <a:xfrm>
            <a:off x="152400" y="1408093"/>
            <a:ext cx="3202736" cy="4832092"/>
          </a:xfrm>
          <a:prstGeom prst="rect">
            <a:avLst/>
          </a:prstGeom>
          <a:noFill/>
        </p:spPr>
        <p:txBody>
          <a:bodyPr wrap="none" rtlCol="0">
            <a:spAutoFit/>
          </a:bodyPr>
          <a:lstStyle/>
          <a:p>
            <a:r>
              <a:rPr lang="en-US" sz="2800" dirty="0" smtClean="0"/>
              <a:t>Homophonic cipher, </a:t>
            </a:r>
          </a:p>
          <a:p>
            <a:r>
              <a:rPr lang="en-US" sz="2800" dirty="0" smtClean="0"/>
              <a:t>e.g.:</a:t>
            </a:r>
          </a:p>
          <a:p>
            <a:endParaRPr lang="en-US" sz="2800" dirty="0" smtClean="0"/>
          </a:p>
          <a:p>
            <a:r>
              <a:rPr lang="en-US" sz="2800" dirty="0" smtClean="0"/>
              <a:t>A = </a:t>
            </a:r>
            <a:r>
              <a:rPr lang="en-US" sz="2800" dirty="0" smtClean="0">
                <a:latin typeface="Copiale" pitchFamily="2" charset="0"/>
              </a:rPr>
              <a:t>5 j l ( R</a:t>
            </a:r>
            <a:endParaRPr lang="en-US" sz="2800" dirty="0" smtClean="0"/>
          </a:p>
          <a:p>
            <a:r>
              <a:rPr lang="en-US" sz="2800" dirty="0" smtClean="0"/>
              <a:t>B =  </a:t>
            </a:r>
            <a:r>
              <a:rPr lang="en-US" sz="2800" dirty="0" smtClean="0">
                <a:latin typeface="Copiale" pitchFamily="2" charset="0"/>
              </a:rPr>
              <a:t>U</a:t>
            </a:r>
            <a:endParaRPr lang="en-US" sz="2800" dirty="0" smtClean="0"/>
          </a:p>
          <a:p>
            <a:r>
              <a:rPr lang="en-US" sz="2800" dirty="0" smtClean="0"/>
              <a:t>C =  </a:t>
            </a:r>
            <a:r>
              <a:rPr lang="en-US" sz="2800" dirty="0" smtClean="0">
                <a:latin typeface="Copiale" pitchFamily="2" charset="0"/>
              </a:rPr>
              <a:t>&amp; D</a:t>
            </a:r>
            <a:endParaRPr lang="en-US" sz="2800" dirty="0" smtClean="0"/>
          </a:p>
          <a:p>
            <a:r>
              <a:rPr lang="en-US" sz="2800" dirty="0" smtClean="0"/>
              <a:t>D = </a:t>
            </a:r>
            <a:r>
              <a:rPr lang="en-US" sz="2800" dirty="0" smtClean="0">
                <a:latin typeface="Copiale" pitchFamily="2" charset="0"/>
              </a:rPr>
              <a:t>]</a:t>
            </a:r>
            <a:endParaRPr lang="en-US" sz="2800" dirty="0" smtClean="0"/>
          </a:p>
          <a:p>
            <a:r>
              <a:rPr lang="en-US" sz="2800" dirty="0" smtClean="0"/>
              <a:t>E = </a:t>
            </a:r>
            <a:r>
              <a:rPr lang="en-US" sz="2800" dirty="0" smtClean="0">
                <a:latin typeface="Copiale" pitchFamily="2" charset="0"/>
              </a:rPr>
              <a:t>X f &lt; “ _ I Z 3</a:t>
            </a:r>
            <a:endParaRPr lang="en-US" sz="2800" dirty="0" smtClean="0"/>
          </a:p>
          <a:p>
            <a:r>
              <a:rPr lang="en-US" sz="2800" dirty="0" smtClean="0"/>
              <a:t>F = </a:t>
            </a:r>
            <a:r>
              <a:rPr lang="en-US" sz="2800" dirty="0" smtClean="0">
                <a:latin typeface="Copiale" pitchFamily="2" charset="0"/>
              </a:rPr>
              <a:t>Q</a:t>
            </a:r>
            <a:endParaRPr lang="en-US" sz="2800" dirty="0" smtClean="0"/>
          </a:p>
          <a:p>
            <a:r>
              <a:rPr lang="en-US" sz="2800" dirty="0" smtClean="0"/>
              <a:t>G = </a:t>
            </a:r>
            <a:r>
              <a:rPr lang="en-US" sz="2800" dirty="0" smtClean="0">
                <a:latin typeface="Copiale" pitchFamily="2" charset="0"/>
              </a:rPr>
              <a:t>y</a:t>
            </a:r>
            <a:endParaRPr lang="en-US" sz="2800" dirty="0" smtClean="0"/>
          </a:p>
          <a:p>
            <a:r>
              <a:rPr lang="en-US" sz="2800" dirty="0" smtClean="0"/>
              <a:t>              etc.</a:t>
            </a:r>
            <a:endParaRPr lang="en-US" sz="2800" dirty="0"/>
          </a:p>
        </p:txBody>
      </p:sp>
      <p:pic>
        <p:nvPicPr>
          <p:cNvPr id="13" name="Picture 2"/>
          <p:cNvPicPr>
            <a:picLocks noChangeAspect="1" noChangeArrowheads="1"/>
          </p:cNvPicPr>
          <p:nvPr/>
        </p:nvPicPr>
        <p:blipFill>
          <a:blip r:embed="rId2" cstate="print"/>
          <a:srcRect/>
          <a:stretch>
            <a:fillRect/>
          </a:stretch>
        </p:blipFill>
        <p:spPr bwMode="auto">
          <a:xfrm>
            <a:off x="2133600" y="2209800"/>
            <a:ext cx="1428750" cy="1785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Homophonic Cipher</a:t>
            </a:r>
            <a:endParaRPr lang="en-US" sz="4800" dirty="0"/>
          </a:p>
        </p:txBody>
      </p:sp>
      <p:sp>
        <p:nvSpPr>
          <p:cNvPr id="3" name="Content Placeholder 2"/>
          <p:cNvSpPr>
            <a:spLocks noGrp="1"/>
          </p:cNvSpPr>
          <p:nvPr>
            <p:ph idx="1"/>
          </p:nvPr>
        </p:nvSpPr>
        <p:spPr>
          <a:xfrm>
            <a:off x="457200" y="1600201"/>
            <a:ext cx="8229600" cy="1371600"/>
          </a:xfrm>
        </p:spPr>
        <p:txBody>
          <a:bodyPr>
            <a:normAutofit/>
          </a:bodyPr>
          <a:lstStyle/>
          <a:p>
            <a:pPr>
              <a:buNone/>
            </a:pPr>
            <a:r>
              <a:rPr lang="en-US" sz="3600" dirty="0" smtClean="0"/>
              <a:t>Result of computer attack on </a:t>
            </a:r>
            <a:r>
              <a:rPr lang="en-US" sz="3600" dirty="0" err="1" smtClean="0"/>
              <a:t>Copiale</a:t>
            </a:r>
            <a:r>
              <a:rPr lang="en-US" sz="3600" dirty="0" smtClean="0"/>
              <a:t>, using 80 possible plaintext languages?</a:t>
            </a:r>
          </a:p>
        </p:txBody>
      </p:sp>
      <p:sp>
        <p:nvSpPr>
          <p:cNvPr id="4" name="TextBox 3"/>
          <p:cNvSpPr txBox="1"/>
          <p:nvPr/>
        </p:nvSpPr>
        <p:spPr>
          <a:xfrm rot="20164703">
            <a:off x="3412791" y="2990002"/>
            <a:ext cx="2102050" cy="1446550"/>
          </a:xfrm>
          <a:prstGeom prst="rect">
            <a:avLst/>
          </a:prstGeom>
          <a:noFill/>
        </p:spPr>
        <p:txBody>
          <a:bodyPr wrap="none" rtlCol="0">
            <a:spAutoFit/>
          </a:bodyPr>
          <a:lstStyle/>
          <a:p>
            <a:r>
              <a:rPr lang="en-US" sz="8800" b="1" dirty="0" smtClean="0">
                <a:solidFill>
                  <a:srgbClr val="FF0000"/>
                </a:solidFill>
              </a:rPr>
              <a:t>FAIL</a:t>
            </a:r>
            <a:endParaRPr lang="en-US" sz="8800" b="1" dirty="0">
              <a:solidFill>
                <a:srgbClr val="FF0000"/>
              </a:solidFill>
            </a:endParaRPr>
          </a:p>
        </p:txBody>
      </p:sp>
      <p:sp>
        <p:nvSpPr>
          <p:cNvPr id="5" name="Content Placeholder 2"/>
          <p:cNvSpPr txBox="1">
            <a:spLocks/>
          </p:cNvSpPr>
          <p:nvPr/>
        </p:nvSpPr>
        <p:spPr>
          <a:xfrm>
            <a:off x="457200" y="4800600"/>
            <a:ext cx="8229600" cy="1371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600" dirty="0" smtClean="0"/>
              <a:t>But, s</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light numerical preference for German</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Cipher Characteristics</a:t>
            </a:r>
            <a:endParaRPr lang="en-US" sz="4800" dirty="0"/>
          </a:p>
        </p:txBody>
      </p:sp>
      <p:sp>
        <p:nvSpPr>
          <p:cNvPr id="4" name="Content Placeholder 2"/>
          <p:cNvSpPr>
            <a:spLocks noGrp="1"/>
          </p:cNvSpPr>
          <p:nvPr>
            <p:ph idx="1"/>
          </p:nvPr>
        </p:nvSpPr>
        <p:spPr>
          <a:xfrm>
            <a:off x="228600" y="15240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5" name="TextBox 4"/>
          <p:cNvSpPr txBox="1"/>
          <p:nvPr/>
        </p:nvSpPr>
        <p:spPr>
          <a:xfrm>
            <a:off x="4114800" y="1524000"/>
            <a:ext cx="4719497" cy="2185214"/>
          </a:xfrm>
          <a:prstGeom prst="rect">
            <a:avLst/>
          </a:prstGeom>
          <a:noFill/>
        </p:spPr>
        <p:txBody>
          <a:bodyPr wrap="none" rtlCol="0">
            <a:spAutoFit/>
          </a:bodyPr>
          <a:lstStyle/>
          <a:p>
            <a:r>
              <a:rPr lang="en-US" sz="2800" u="sng" dirty="0" smtClean="0"/>
              <a:t>tendencies</a:t>
            </a:r>
            <a:r>
              <a:rPr lang="en-US" sz="2800" dirty="0" smtClean="0"/>
              <a:t>:</a:t>
            </a:r>
          </a:p>
          <a:p>
            <a:endParaRPr lang="en-US" sz="24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endParaRPr lang="en-US" sz="2800" dirty="0" smtClean="0">
              <a:latin typeface="Copiale" pitchFamily="2" charset="0"/>
            </a:endParaRP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cxnSp>
        <p:nvCxnSpPr>
          <p:cNvPr id="8" name="Straight Arrow Connector 7"/>
          <p:cNvCxnSpPr/>
          <p:nvPr/>
        </p:nvCxnSpPr>
        <p:spPr>
          <a:xfrm rot="5400000">
            <a:off x="4572000" y="3962400"/>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771605" y="3961606"/>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962400" y="3048000"/>
            <a:ext cx="1905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91400" y="3048000"/>
            <a:ext cx="1524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7" name="Oval 16"/>
          <p:cNvSpPr/>
          <p:nvPr/>
        </p:nvSpPr>
        <p:spPr>
          <a:xfrm>
            <a:off x="71628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8" name="TextBox 17"/>
          <p:cNvSpPr txBox="1"/>
          <p:nvPr/>
        </p:nvSpPr>
        <p:spPr>
          <a:xfrm>
            <a:off x="4820053" y="4731603"/>
            <a:ext cx="3263779" cy="830997"/>
          </a:xfrm>
          <a:prstGeom prst="rect">
            <a:avLst/>
          </a:prstGeom>
          <a:noFill/>
        </p:spPr>
        <p:txBody>
          <a:bodyPr wrap="none" rtlCol="0">
            <a:spAutoFit/>
          </a:bodyPr>
          <a:lstStyle/>
          <a:p>
            <a:pPr algn="ctr"/>
            <a:r>
              <a:rPr lang="en-US" sz="2400" b="1" dirty="0" smtClean="0"/>
              <a:t>should appear </a:t>
            </a:r>
          </a:p>
          <a:p>
            <a:pPr algn="ctr"/>
            <a:r>
              <a:rPr lang="en-US" sz="2400" b="1" dirty="0" smtClean="0"/>
              <a:t>adjacent in German text</a:t>
            </a:r>
          </a:p>
        </p:txBody>
      </p:sp>
      <p:sp>
        <p:nvSpPr>
          <p:cNvPr id="19" name="TextBox 18"/>
          <p:cNvSpPr txBox="1"/>
          <p:nvPr/>
        </p:nvSpPr>
        <p:spPr>
          <a:xfrm>
            <a:off x="381000" y="5791200"/>
            <a:ext cx="8473282" cy="584775"/>
          </a:xfrm>
          <a:prstGeom prst="rect">
            <a:avLst/>
          </a:prstGeom>
          <a:noFill/>
        </p:spPr>
        <p:txBody>
          <a:bodyPr wrap="none" rtlCol="0">
            <a:spAutoFit/>
          </a:bodyPr>
          <a:lstStyle/>
          <a:p>
            <a:r>
              <a:rPr lang="en-US" sz="3200" dirty="0" smtClean="0"/>
              <a:t>Make full digraph table for cipher and for German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TotalTime>
  <Words>10009</Words>
  <Application>Microsoft Office PowerPoint</Application>
  <PresentationFormat>On-screen Show (4:3)</PresentationFormat>
  <Paragraphs>2521</Paragraphs>
  <Slides>136</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38" baseType="lpstr">
      <vt:lpstr>Office Theme</vt:lpstr>
      <vt:lpstr>Image</vt:lpstr>
      <vt:lpstr>Language Translation and  Code-Breaking</vt:lpstr>
      <vt:lpstr>PowerPoint Presentation</vt:lpstr>
      <vt:lpstr>PowerPoint Presentation</vt:lpstr>
      <vt:lpstr>PowerPoint Presentation</vt:lpstr>
      <vt:lpstr>Statistical Machine Translation</vt:lpstr>
      <vt:lpstr>Parallel Corpus</vt:lpstr>
      <vt:lpstr>Parallel Corpus</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Statistical Machine Translation</vt:lpstr>
      <vt:lpstr>Learning Translation Knowledge from Parallel Text</vt:lpstr>
      <vt:lpstr>Learning Translation Knowledge from Non-Parallel Text?</vt:lpstr>
      <vt:lpstr>African Languages</vt:lpstr>
      <vt:lpstr>Translation as Decipherment? Our Cryptographic Roots</vt:lpstr>
      <vt:lpstr>German Enigma Cipher Machine  (1920s-1940s)</vt:lpstr>
      <vt:lpstr>PowerPoint Presentation</vt:lpstr>
      <vt:lpstr>Breaking Enigma</vt:lpstr>
      <vt:lpstr>Breaking Enigma</vt:lpstr>
      <vt:lpstr>Breaking Enigma</vt:lpstr>
      <vt:lpstr>Breaking Enigma</vt:lpstr>
      <vt:lpstr>Breaking Enigma</vt:lpstr>
      <vt:lpstr>Breaking Enigma</vt:lpstr>
      <vt:lpstr>Plan for This Talk</vt:lpstr>
      <vt:lpstr>Plan for This Talk</vt:lpstr>
      <vt:lpstr>Letter Substitution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Decipherment Accuracy vs.  Cipher Length</vt:lpstr>
      <vt:lpstr>Letter Substitution Cipher</vt:lpstr>
      <vt:lpstr>Reducing LM Weight During EM</vt:lpstr>
      <vt:lpstr>Random Restarts are Critical</vt:lpstr>
      <vt:lpstr>Good Language Models are Critical</vt:lpstr>
      <vt:lpstr>Deterministic Substitution Constraint Using ILP instead of EM</vt:lpstr>
      <vt:lpstr>[Shannon 46, 49]  “Communication Theory of Secrecy Systems”</vt:lpstr>
      <vt:lpstr>Verifying Shannon’s Prediction of  Plaintext Message Uncertainty</vt:lpstr>
      <vt:lpstr>Plan for This Talk</vt:lpstr>
      <vt:lpstr>Phonetic Decipherment</vt:lpstr>
      <vt:lpstr>Phonetic Decipherment</vt:lpstr>
      <vt:lpstr>Phonetic Decipherment</vt:lpstr>
      <vt:lpstr>Phonetic Decipherment</vt:lpstr>
      <vt:lpstr>What if Spoken Language  Behind Script is Unknown?</vt:lpstr>
      <vt:lpstr>Unknown Source Language</vt:lpstr>
      <vt:lpstr>Phoneme Substitution Ciphers</vt:lpstr>
      <vt:lpstr>Plan for This Talk</vt:lpstr>
      <vt:lpstr>Word Substitution</vt:lpstr>
      <vt:lpstr>PowerPoint Presentation</vt:lpstr>
      <vt:lpstr>Foreign Language as a Cipher</vt:lpstr>
      <vt:lpstr>Foreign Language as a Cipher</vt:lpstr>
      <vt:lpstr>Time Expressions</vt:lpstr>
      <vt:lpstr>Time Expressions</vt:lpstr>
      <vt:lpstr>Time Expressions</vt:lpstr>
      <vt:lpstr>Time Expressions</vt:lpstr>
      <vt:lpstr>Time Expressions</vt:lpstr>
      <vt:lpstr>Time Expressions</vt:lpstr>
      <vt:lpstr>Time Expressions</vt:lpstr>
      <vt:lpstr>Time Expressions</vt:lpstr>
      <vt:lpstr>Deciphering Spanish Time Expressions</vt:lpstr>
      <vt:lpstr>Scaling Up: Word Substitution</vt:lpstr>
      <vt:lpstr>PowerPoint Presentation</vt:lpstr>
      <vt:lpstr>Scaling Up: Malagasy Translation</vt:lpstr>
      <vt:lpstr>Plan for This Talk</vt:lpstr>
      <vt:lpstr>Copiale Cipher</vt:lpstr>
      <vt:lpstr>PowerPoint Presentation</vt:lpstr>
      <vt:lpstr>Letter Frequencies</vt:lpstr>
      <vt:lpstr>Clustering of Cipher Letters</vt:lpstr>
      <vt:lpstr>Clustering of Cipher Letters</vt:lpstr>
      <vt:lpstr>First Decipherment Approach</vt:lpstr>
      <vt:lpstr>First Decipherment Approach</vt:lpstr>
      <vt:lpstr>Second Decipherment Approach</vt:lpstr>
      <vt:lpstr>Homophonic Cipher</vt:lpstr>
      <vt:lpstr>Cipher Characteristics</vt:lpstr>
      <vt:lpstr>Key Observation #1</vt:lpstr>
      <vt:lpstr>One Thing Leads to Another</vt:lpstr>
      <vt:lpstr>PowerPoint Presentation</vt:lpstr>
      <vt:lpstr>PowerPoint Presentation</vt:lpstr>
      <vt:lpstr>PowerPoint Presentation</vt:lpstr>
      <vt:lpstr>PowerPoint Presentation</vt:lpstr>
      <vt:lpstr>Key Observation #2</vt:lpstr>
      <vt:lpstr>Copiale Decipherment</vt:lpstr>
      <vt:lpstr>Copiale Decipherment</vt:lpstr>
      <vt:lpstr>Copiale Decipherment</vt:lpstr>
      <vt:lpstr>Voynich Manuscript</vt:lpstr>
      <vt:lpstr>Voynich Manuscript</vt:lpstr>
      <vt:lpstr>Voynich Letter Substitution</vt:lpstr>
      <vt:lpstr>Letter Clustering</vt:lpstr>
      <vt:lpstr>Letter Clustering</vt:lpstr>
      <vt:lpstr>Letter Clustering</vt:lpstr>
      <vt:lpstr>Letter Clustering</vt:lpstr>
      <vt:lpstr>Word Clustering</vt:lpstr>
      <vt:lpstr>Word Clustering</vt:lpstr>
      <vt:lpstr>Word Clustering</vt:lpstr>
      <vt:lpstr>PowerPoint Presentation</vt:lpstr>
      <vt:lpstr>National Security Agency</vt:lpstr>
      <vt:lpstr>10-Class Word Clustering: English</vt:lpstr>
      <vt:lpstr>PowerPoint Presentation</vt:lpstr>
      <vt:lpstr>Other Unsolved Ciphers</vt:lpstr>
      <vt:lpstr>Plan for This Talk</vt:lpstr>
      <vt:lpstr>Future Prospects for Translation</vt:lpstr>
      <vt:lpstr>Future Prospects for Translation</vt:lpstr>
      <vt:lpstr>end</vt:lpstr>
      <vt:lpstr>Zodiac Killer Ciphers</vt:lpstr>
      <vt:lpstr>Zodiac Serial Killer</vt:lpstr>
      <vt:lpstr>Zodiac Serial Killer</vt:lpstr>
      <vt:lpstr>Deciphering Zodiac 408 Bayesian models</vt:lpstr>
      <vt:lpstr>PowerPoint Presentation</vt:lpstr>
      <vt:lpstr>Decipherment Papers by ACL-ers</vt:lpstr>
      <vt:lpstr>Word Substitution Cipher</vt:lpstr>
      <vt:lpstr>Word Substitution Cipher</vt:lpstr>
    </vt:vector>
  </TitlesOfParts>
  <Company>USC/ISI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Copiale Cipher</dc:title>
  <dc:creator>knight</dc:creator>
  <cp:lastModifiedBy>Kevin Knight</cp:lastModifiedBy>
  <cp:revision>179</cp:revision>
  <dcterms:created xsi:type="dcterms:W3CDTF">2011-05-08T21:34:49Z</dcterms:created>
  <dcterms:modified xsi:type="dcterms:W3CDTF">2014-11-02T03:07:22Z</dcterms:modified>
</cp:coreProperties>
</file>